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405" r:id="rId3"/>
    <p:sldId id="493" r:id="rId4"/>
    <p:sldId id="478" r:id="rId5"/>
    <p:sldId id="481" r:id="rId6"/>
    <p:sldId id="385" r:id="rId7"/>
    <p:sldId id="390" r:id="rId8"/>
    <p:sldId id="391" r:id="rId9"/>
    <p:sldId id="392" r:id="rId10"/>
    <p:sldId id="393" r:id="rId11"/>
    <p:sldId id="439" r:id="rId12"/>
    <p:sldId id="394" r:id="rId13"/>
    <p:sldId id="406" r:id="rId14"/>
    <p:sldId id="408" r:id="rId15"/>
    <p:sldId id="461" r:id="rId16"/>
    <p:sldId id="462" r:id="rId17"/>
    <p:sldId id="433" r:id="rId18"/>
    <p:sldId id="434" r:id="rId19"/>
    <p:sldId id="449" r:id="rId20"/>
    <p:sldId id="647" r:id="rId21"/>
    <p:sldId id="610" r:id="rId22"/>
    <p:sldId id="605" r:id="rId23"/>
    <p:sldId id="547" r:id="rId24"/>
    <p:sldId id="604" r:id="rId25"/>
    <p:sldId id="591" r:id="rId26"/>
    <p:sldId id="590" r:id="rId27"/>
    <p:sldId id="564" r:id="rId28"/>
    <p:sldId id="549" r:id="rId29"/>
    <p:sldId id="607" r:id="rId30"/>
    <p:sldId id="609" r:id="rId31"/>
    <p:sldId id="635" r:id="rId32"/>
    <p:sldId id="548" r:id="rId33"/>
    <p:sldId id="606" r:id="rId34"/>
    <p:sldId id="611" r:id="rId35"/>
    <p:sldId id="552" r:id="rId36"/>
    <p:sldId id="558" r:id="rId37"/>
    <p:sldId id="693" r:id="rId38"/>
    <p:sldId id="648" r:id="rId39"/>
    <p:sldId id="636" r:id="rId40"/>
    <p:sldId id="649" r:id="rId41"/>
    <p:sldId id="639" r:id="rId42"/>
    <p:sldId id="640" r:id="rId43"/>
    <p:sldId id="553" r:id="rId44"/>
    <p:sldId id="643" r:id="rId45"/>
    <p:sldId id="455" r:id="rId46"/>
    <p:sldId id="645" r:id="rId47"/>
    <p:sldId id="677" r:id="rId48"/>
    <p:sldId id="456" r:id="rId49"/>
    <p:sldId id="458" r:id="rId50"/>
    <p:sldId id="676" r:id="rId51"/>
    <p:sldId id="541" r:id="rId52"/>
    <p:sldId id="534" r:id="rId53"/>
    <p:sldId id="678" r:id="rId54"/>
    <p:sldId id="679" r:id="rId55"/>
    <p:sldId id="688" r:id="rId56"/>
    <p:sldId id="692" r:id="rId57"/>
    <p:sldId id="685" r:id="rId58"/>
    <p:sldId id="686" r:id="rId59"/>
    <p:sldId id="689" r:id="rId60"/>
    <p:sldId id="690" r:id="rId61"/>
    <p:sldId id="691" r:id="rId62"/>
    <p:sldId id="680" r:id="rId63"/>
    <p:sldId id="681" r:id="rId64"/>
    <p:sldId id="682" r:id="rId65"/>
    <p:sldId id="603" r:id="rId66"/>
    <p:sldId id="593" r:id="rId67"/>
    <p:sldId id="594" r:id="rId68"/>
    <p:sldId id="595" r:id="rId69"/>
    <p:sldId id="596" r:id="rId70"/>
    <p:sldId id="653" r:id="rId71"/>
    <p:sldId id="663" r:id="rId72"/>
    <p:sldId id="664" r:id="rId73"/>
    <p:sldId id="665" r:id="rId74"/>
    <p:sldId id="666" r:id="rId75"/>
    <p:sldId id="667" r:id="rId76"/>
    <p:sldId id="349" r:id="rId77"/>
    <p:sldId id="333" r:id="rId78"/>
    <p:sldId id="334" r:id="rId79"/>
    <p:sldId id="699" r:id="rId80"/>
    <p:sldId id="704" r:id="rId81"/>
    <p:sldId id="700" r:id="rId82"/>
    <p:sldId id="701" r:id="rId83"/>
    <p:sldId id="703" r:id="rId84"/>
    <p:sldId id="705" r:id="rId85"/>
    <p:sldId id="706" r:id="rId86"/>
    <p:sldId id="707" r:id="rId87"/>
    <p:sldId id="702" r:id="rId88"/>
    <p:sldId id="671" r:id="rId89"/>
    <p:sldId id="695" r:id="rId90"/>
    <p:sldId id="697" r:id="rId91"/>
    <p:sldId id="698" r:id="rId92"/>
    <p:sldId id="694" r:id="rId93"/>
    <p:sldId id="696" r:id="rId9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07" d="100"/>
          <a:sy n="107" d="100"/>
        </p:scale>
        <p:origin x="102" y="14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355E-0234-46C8-84E2-EE03C6BF2981}" type="datetimeFigureOut">
              <a:rPr lang="zh-TW" altLang="en-US" smtClean="0"/>
              <a:t>2017/7/22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2BF4E-CD27-4594-8F8B-81D840BCE051}" type="slidenum">
              <a:rPr lang="zh-TW" altLang="en-US" smtClean="0"/>
              <a:t>‹#›</a:t>
            </a:fld>
            <a:endParaRPr lang="zh-TW" altLang="en-US"/>
          </a:p>
        </p:txBody>
      </p:sp>
    </p:spTree>
    <p:extLst>
      <p:ext uri="{BB962C8B-B14F-4D97-AF65-F5344CB8AC3E}">
        <p14:creationId xmlns:p14="http://schemas.microsoft.com/office/powerpoint/2010/main" val="355287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FE49F0C6-6B7D-4C9D-8ADC-59D624644754}" type="slidenum">
              <a:rPr lang="en-IN" altLang="zh-TW">
                <a:solidFill>
                  <a:srgbClr val="000000"/>
                </a:solidFill>
                <a:latin typeface="Times New Roman" panose="02020603050405020304" pitchFamily="18" charset="0"/>
                <a:ea typeface="DejaVu Sans" charset="0"/>
                <a:cs typeface="DejaVu Sans" charset="0"/>
              </a:rPr>
              <a:pPr eaLnBrk="1"/>
              <a:t>7</a:t>
            </a:fld>
            <a:endParaRPr lang="en-IN" altLang="zh-TW">
              <a:solidFill>
                <a:srgbClr val="000000"/>
              </a:solidFill>
              <a:latin typeface="Times New Roman" panose="02020603050405020304" pitchFamily="18" charset="0"/>
              <a:ea typeface="DejaVu Sans" charset="0"/>
              <a:cs typeface="DejaVu Sans" charset="0"/>
            </a:endParaRPr>
          </a:p>
        </p:txBody>
      </p:sp>
      <p:sp>
        <p:nvSpPr>
          <p:cNvPr id="18435"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18436"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804705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23EF89E0-B886-41CD-86BE-28BC9FE72586}" type="slidenum">
              <a:rPr lang="en-IN" altLang="zh-TW">
                <a:solidFill>
                  <a:srgbClr val="000000"/>
                </a:solidFill>
                <a:latin typeface="Times New Roman" panose="02020603050405020304" pitchFamily="18" charset="0"/>
                <a:ea typeface="DejaVu Sans" charset="0"/>
                <a:cs typeface="DejaVu Sans" charset="0"/>
              </a:rPr>
              <a:pPr eaLnBrk="1"/>
              <a:t>8</a:t>
            </a:fld>
            <a:endParaRPr lang="en-IN" altLang="zh-TW">
              <a:solidFill>
                <a:srgbClr val="000000"/>
              </a:solidFill>
              <a:latin typeface="Times New Roman" panose="02020603050405020304" pitchFamily="18" charset="0"/>
              <a:ea typeface="DejaVu Sans" charset="0"/>
              <a:cs typeface="DejaVu Sans" charset="0"/>
            </a:endParaRPr>
          </a:p>
        </p:txBody>
      </p:sp>
      <p:sp>
        <p:nvSpPr>
          <p:cNvPr id="19459"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19460"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112516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58FC1B1F-C7D0-4888-8D2E-FD8F05196369}" type="slidenum">
              <a:rPr lang="en-IN" altLang="zh-TW">
                <a:solidFill>
                  <a:srgbClr val="000000"/>
                </a:solidFill>
                <a:latin typeface="Times New Roman" panose="02020603050405020304" pitchFamily="18" charset="0"/>
                <a:ea typeface="DejaVu Sans" charset="0"/>
                <a:cs typeface="DejaVu Sans" charset="0"/>
              </a:rPr>
              <a:pPr eaLnBrk="1"/>
              <a:t>9</a:t>
            </a:fld>
            <a:endParaRPr lang="en-IN" altLang="zh-TW">
              <a:solidFill>
                <a:srgbClr val="000000"/>
              </a:solidFill>
              <a:latin typeface="Times New Roman" panose="02020603050405020304" pitchFamily="18" charset="0"/>
              <a:ea typeface="DejaVu Sans" charset="0"/>
              <a:cs typeface="DejaVu Sans" charset="0"/>
            </a:endParaRPr>
          </a:p>
        </p:txBody>
      </p:sp>
      <p:sp>
        <p:nvSpPr>
          <p:cNvPr id="20483"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0484"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49610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737F155B-AA21-4FE8-B1CB-2BAA65402630}" type="slidenum">
              <a:rPr lang="en-IN" altLang="zh-TW">
                <a:solidFill>
                  <a:srgbClr val="000000"/>
                </a:solidFill>
                <a:latin typeface="Times New Roman" panose="02020603050405020304" pitchFamily="18" charset="0"/>
                <a:ea typeface="DejaVu Sans" charset="0"/>
                <a:cs typeface="DejaVu Sans" charset="0"/>
              </a:rPr>
              <a:pPr eaLnBrk="1"/>
              <a:t>10</a:t>
            </a:fld>
            <a:endParaRPr lang="en-IN" altLang="zh-TW">
              <a:solidFill>
                <a:srgbClr val="000000"/>
              </a:solidFill>
              <a:latin typeface="Times New Roman" panose="02020603050405020304" pitchFamily="18" charset="0"/>
              <a:ea typeface="DejaVu Sans" charset="0"/>
              <a:cs typeface="DejaVu Sans" charset="0"/>
            </a:endParaRPr>
          </a:p>
        </p:txBody>
      </p:sp>
      <p:sp>
        <p:nvSpPr>
          <p:cNvPr id="21507"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1508"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62232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C4E31DB8-5DA8-4706-90B3-E3497BE5F9BB}" type="slidenum">
              <a:rPr lang="en-IN" altLang="zh-TW">
                <a:solidFill>
                  <a:srgbClr val="000000"/>
                </a:solidFill>
                <a:latin typeface="Times New Roman" panose="02020603050405020304" pitchFamily="18" charset="0"/>
                <a:ea typeface="DejaVu Sans" charset="0"/>
                <a:cs typeface="DejaVu Sans" charset="0"/>
              </a:rPr>
              <a:pPr eaLnBrk="1"/>
              <a:t>12</a:t>
            </a:fld>
            <a:endParaRPr lang="en-IN" altLang="zh-TW">
              <a:solidFill>
                <a:srgbClr val="000000"/>
              </a:solidFill>
              <a:latin typeface="Times New Roman" panose="02020603050405020304" pitchFamily="18" charset="0"/>
              <a:ea typeface="DejaVu Sans" charset="0"/>
              <a:cs typeface="DejaVu Sans" charset="0"/>
            </a:endParaRPr>
          </a:p>
        </p:txBody>
      </p:sp>
      <p:sp>
        <p:nvSpPr>
          <p:cNvPr id="23555"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3556"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350862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1pPr>
            <a:lvl2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2pPr>
            <a:lvl3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3pPr>
            <a:lvl4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4pPr>
            <a:lvl5pPr eaLnBrk="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 PL KaitiM GB" charset="0"/>
                <a:cs typeface="AR PL KaitiM GB" charset="0"/>
              </a:defRPr>
            </a:lvl9pPr>
          </a:lstStyle>
          <a:p>
            <a:pPr eaLnBrk="1"/>
            <a:fld id="{C4E31DB8-5DA8-4706-90B3-E3497BE5F9BB}" type="slidenum">
              <a:rPr lang="en-IN" altLang="zh-TW">
                <a:solidFill>
                  <a:srgbClr val="000000"/>
                </a:solidFill>
                <a:latin typeface="Times New Roman" panose="02020603050405020304" pitchFamily="18" charset="0"/>
                <a:ea typeface="DejaVu Sans" charset="0"/>
                <a:cs typeface="DejaVu Sans" charset="0"/>
              </a:rPr>
              <a:pPr eaLnBrk="1"/>
              <a:t>13</a:t>
            </a:fld>
            <a:endParaRPr lang="en-IN" altLang="zh-TW">
              <a:solidFill>
                <a:srgbClr val="000000"/>
              </a:solidFill>
              <a:latin typeface="Times New Roman" panose="02020603050405020304" pitchFamily="18" charset="0"/>
              <a:ea typeface="DejaVu Sans" charset="0"/>
              <a:cs typeface="DejaVu Sans" charset="0"/>
            </a:endParaRPr>
          </a:p>
        </p:txBody>
      </p:sp>
      <p:sp>
        <p:nvSpPr>
          <p:cNvPr id="23555" name="Rectangle 1"/>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p:spPr>
      </p:sp>
      <p:sp>
        <p:nvSpPr>
          <p:cNvPr id="23556" name="Rectangle 2"/>
          <p:cNvSpPr>
            <a:spLocks noGrp="1" noChangeArrowheads="1"/>
          </p:cNvSpPr>
          <p:nvPr>
            <p:ph type="body" idx="1"/>
          </p:nvPr>
        </p:nvSpPr>
        <p:spPr>
          <a:xfrm>
            <a:off x="755650" y="5078413"/>
            <a:ext cx="6048375" cy="48117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zh-TW" smtClean="0">
              <a:latin typeface="Times New Roman" panose="02020603050405020304" pitchFamily="18" charset="0"/>
            </a:endParaRPr>
          </a:p>
        </p:txBody>
      </p:sp>
    </p:spTree>
    <p:extLst>
      <p:ext uri="{BB962C8B-B14F-4D97-AF65-F5344CB8AC3E}">
        <p14:creationId xmlns:p14="http://schemas.microsoft.com/office/powerpoint/2010/main" val="2763204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35877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5180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41627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094191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26950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147071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62590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2400489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55939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2005435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36D044E-7C25-4B82-B446-1C05FF31056F}" type="datetimeFigureOut">
              <a:rPr lang="zh-TW" altLang="en-US" smtClean="0"/>
              <a:t>2017/7/22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2860991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D044E-7C25-4B82-B446-1C05FF31056F}" type="datetimeFigureOut">
              <a:rPr lang="zh-TW" altLang="en-US" smtClean="0"/>
              <a:t>2017/7/22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2470D-EC1F-4366-9D1C-7C8D3F83506C}" type="slidenum">
              <a:rPr lang="zh-TW" altLang="en-US" smtClean="0"/>
              <a:t>‹#›</a:t>
            </a:fld>
            <a:endParaRPr lang="zh-TW" altLang="en-US"/>
          </a:p>
        </p:txBody>
      </p:sp>
    </p:spTree>
    <p:extLst>
      <p:ext uri="{BB962C8B-B14F-4D97-AF65-F5344CB8AC3E}">
        <p14:creationId xmlns:p14="http://schemas.microsoft.com/office/powerpoint/2010/main" val="307275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LINUX ELF </a:t>
            </a:r>
            <a:r>
              <a:rPr lang="zh-TW" altLang="en-US" dirty="0" smtClean="0"/>
              <a:t>執行</a:t>
            </a:r>
            <a:r>
              <a:rPr lang="zh-TW" altLang="en-US" dirty="0"/>
              <a:t>檔</a:t>
            </a:r>
            <a:r>
              <a:rPr lang="zh-TW" altLang="en-US" dirty="0" smtClean="0"/>
              <a:t>分析</a:t>
            </a:r>
            <a:endParaRPr lang="zh-TW" altLang="en-US" dirty="0"/>
          </a:p>
        </p:txBody>
      </p:sp>
      <p:sp>
        <p:nvSpPr>
          <p:cNvPr id="3" name="副標題 2"/>
          <p:cNvSpPr>
            <a:spLocks noGrp="1"/>
          </p:cNvSpPr>
          <p:nvPr>
            <p:ph type="subTitle" idx="1"/>
          </p:nvPr>
        </p:nvSpPr>
        <p:spPr/>
        <p:txBody>
          <a:bodyPr/>
          <a:lstStyle/>
          <a:p>
            <a:r>
              <a:rPr lang="en-US" altLang="zh-TW" b="1" dirty="0" smtClean="0">
                <a:effectLst>
                  <a:outerShdw blurRad="38100" dist="38100" dir="2700000" algn="tl">
                    <a:srgbClr val="000000">
                      <a:alpha val="43137"/>
                    </a:srgbClr>
                  </a:outerShdw>
                </a:effectLst>
              </a:rPr>
              <a:t>ELF</a:t>
            </a:r>
            <a:r>
              <a:rPr lang="zh-TW" altLang="en-US" b="1" dirty="0" smtClean="0">
                <a:effectLst>
                  <a:outerShdw blurRad="38100" dist="38100" dir="2700000" algn="tl">
                    <a:srgbClr val="000000">
                      <a:alpha val="43137"/>
                    </a:srgbClr>
                  </a:outerShdw>
                </a:effectLst>
              </a:rPr>
              <a:t> 結構分析</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923363" y="5026709"/>
            <a:ext cx="6705601" cy="369332"/>
          </a:xfrm>
          <a:prstGeom prst="rect">
            <a:avLst/>
          </a:prstGeom>
        </p:spPr>
        <p:txBody>
          <a:bodyPr wrap="square">
            <a:spAutoFit/>
          </a:bodyPr>
          <a:lstStyle/>
          <a:p>
            <a:r>
              <a:rPr lang="en-US" altLang="zh-TW" dirty="0"/>
              <a:t>https://en.wikipedia.org/wiki/Executable_and_Linkable_Format</a:t>
            </a:r>
            <a:endParaRPr lang="zh-TW" altLang="en-US" dirty="0"/>
          </a:p>
        </p:txBody>
      </p:sp>
    </p:spTree>
    <p:extLst>
      <p:ext uri="{BB962C8B-B14F-4D97-AF65-F5344CB8AC3E}">
        <p14:creationId xmlns:p14="http://schemas.microsoft.com/office/powerpoint/2010/main" val="4246802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1734340" y="389119"/>
            <a:ext cx="6163566" cy="836640"/>
          </a:xfrm>
        </p:spPr>
        <p:txBody>
          <a:bodyPr vert="horz" lIns="91440" tIns="35202" rIns="91440" bIns="45720" rtlCol="0" anchor="ct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solidFill>
                  <a:srgbClr val="FF0000"/>
                </a:solidFill>
                <a:latin typeface="Times New Roman" panose="02020603050405020304" pitchFamily="18" charset="0"/>
                <a:cs typeface="Times New Roman" panose="02020603050405020304" pitchFamily="18" charset="0"/>
              </a:rPr>
              <a:t>Executable file(</a:t>
            </a:r>
            <a:r>
              <a:rPr lang="zh-TW" altLang="en-US" dirty="0" smtClean="0">
                <a:solidFill>
                  <a:srgbClr val="FF0000"/>
                </a:solidFill>
                <a:latin typeface="Times New Roman" panose="02020603050405020304" pitchFamily="18" charset="0"/>
                <a:cs typeface="Times New Roman" panose="02020603050405020304" pitchFamily="18" charset="0"/>
              </a:rPr>
              <a:t>可執行檔</a:t>
            </a:r>
            <a:r>
              <a:rPr lang="en-IN" altLang="zh-TW" dirty="0" smtClean="0">
                <a:solidFill>
                  <a:srgbClr val="FF0000"/>
                </a:solidFill>
                <a:latin typeface="Times New Roman" panose="02020603050405020304" pitchFamily="18" charset="0"/>
                <a:cs typeface="Times New Roman" panose="02020603050405020304" pitchFamily="18" charset="0"/>
              </a:rPr>
              <a:t>)</a:t>
            </a:r>
          </a:p>
        </p:txBody>
      </p:sp>
      <p:sp>
        <p:nvSpPr>
          <p:cNvPr id="7171" name="Rectangle 2"/>
          <p:cNvSpPr>
            <a:spLocks noGrp="1" noChangeArrowheads="1"/>
          </p:cNvSpPr>
          <p:nvPr>
            <p:ph type="body" idx="1"/>
          </p:nvPr>
        </p:nvSpPr>
        <p:spPr>
          <a:xfrm>
            <a:off x="1734340" y="1631274"/>
            <a:ext cx="6701448" cy="3918240"/>
          </a:xfrm>
        </p:spPr>
        <p:txBody>
          <a:bodyPr/>
          <a:lstStyle/>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This type of object file is a file that is capable of executing a program when run.</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It is output of commands like this</a:t>
            </a:r>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a:t>
            </a:r>
            <a:r>
              <a:rPr lang="en-IN" altLang="zh-TW"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gcc</a:t>
            </a:r>
            <a:r>
              <a:rPr lang="en-IN" altLang="zh-TW"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-Wall </a:t>
            </a:r>
            <a:r>
              <a:rPr lang="en-IN" altLang="zh-TW" b="1"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test.c</a:t>
            </a:r>
            <a:r>
              <a:rPr lang="en-IN" altLang="zh-TW"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So, the output ‘test’ would be an executable which when run would execute the logic written in </a:t>
            </a:r>
            <a:r>
              <a:rPr lang="en-IN" altLang="zh-TW" dirty="0" err="1" smtClean="0">
                <a:latin typeface="Times New Roman" panose="02020603050405020304" pitchFamily="18" charset="0"/>
                <a:cs typeface="Times New Roman" panose="02020603050405020304" pitchFamily="18" charset="0"/>
              </a:rPr>
              <a:t>test.c</a:t>
            </a:r>
            <a:r>
              <a:rPr lang="en-IN" altLang="zh-TW" dirty="0" smtClean="0">
                <a:latin typeface="Times New Roman" panose="02020603050405020304" pitchFamily="18" charset="0"/>
                <a:cs typeface="Times New Roman" panose="02020603050405020304" pitchFamily="18" charset="0"/>
              </a:rPr>
              <a:t> file.</a:t>
            </a:r>
          </a:p>
        </p:txBody>
      </p:sp>
      <p:sp>
        <p:nvSpPr>
          <p:cNvPr id="4" name="矩形 3"/>
          <p:cNvSpPr/>
          <p:nvPr/>
        </p:nvSpPr>
        <p:spPr>
          <a:xfrm>
            <a:off x="0" y="0"/>
            <a:ext cx="13716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436337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907008" y="2598864"/>
            <a:ext cx="7284263" cy="2839149"/>
          </a:xfrm>
          <a:prstGeom prst="rect">
            <a:avLst/>
          </a:prstGeom>
        </p:spPr>
      </p:pic>
    </p:spTree>
    <p:extLst>
      <p:ext uri="{BB962C8B-B14F-4D97-AF65-F5344CB8AC3E}">
        <p14:creationId xmlns:p14="http://schemas.microsoft.com/office/powerpoint/2010/main" val="1126789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1553662" y="254647"/>
            <a:ext cx="2417703" cy="576000"/>
          </a:xfrm>
        </p:spPr>
        <p:txBody>
          <a:bodyPr vert="horz" lIns="91440" tIns="35202" rIns="91440" bIns="45720" rtlCol="0" anchor="ctr">
            <a:normAutofit fontScale="90000"/>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solidFill>
                  <a:srgbClr val="FF0000"/>
                </a:solidFill>
                <a:latin typeface="Times New Roman" panose="02020603050405020304" pitchFamily="18" charset="0"/>
                <a:cs typeface="Times New Roman" panose="02020603050405020304" pitchFamily="18" charset="0"/>
              </a:rPr>
              <a:t>File layout</a:t>
            </a:r>
          </a:p>
        </p:txBody>
      </p:sp>
      <p:sp>
        <p:nvSpPr>
          <p:cNvPr id="9219" name="Rectangle 2"/>
          <p:cNvSpPr>
            <a:spLocks noGrp="1" noChangeArrowheads="1"/>
          </p:cNvSpPr>
          <p:nvPr>
            <p:ph type="body" idx="1"/>
          </p:nvPr>
        </p:nvSpPr>
        <p:spPr>
          <a:xfrm>
            <a:off x="1371599" y="1371241"/>
            <a:ext cx="4204448" cy="3281442"/>
          </a:xfrm>
        </p:spPr>
        <p:txBody>
          <a:bodyPr>
            <a:normAutofit fontScale="62500" lnSpcReduction="20000"/>
          </a:bodyPr>
          <a:lstStyle/>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Each ELF file is made up of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one ELF header</a:t>
            </a:r>
            <a:r>
              <a:rPr lang="en-IN" altLang="zh-TW" dirty="0" smtClean="0">
                <a:latin typeface="Times New Roman" panose="02020603050405020304" pitchFamily="18" charset="0"/>
                <a:cs typeface="Times New Roman" panose="02020603050405020304" pitchFamily="18" charset="0"/>
              </a:rPr>
              <a:t>, followed by file data. </a:t>
            </a: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The file data can include</a:t>
            </a:r>
          </a:p>
          <a:p>
            <a:pPr marL="391686" indent="-293764" algn="jus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1.Program header table, describing zero or more segments.</a:t>
            </a:r>
          </a:p>
          <a:p>
            <a:pPr marL="391686" indent="-293764" algn="jus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2.Section header table, describing zero or more sections.</a:t>
            </a: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The segments contain information that is necessary for </a:t>
            </a:r>
            <a:r>
              <a:rPr lang="en-IN" altLang="zh-TW"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runtime execution </a:t>
            </a:r>
            <a:r>
              <a:rPr lang="en-IN" altLang="zh-TW" dirty="0" smtClean="0">
                <a:latin typeface="Times New Roman" panose="02020603050405020304" pitchFamily="18" charset="0"/>
                <a:cs typeface="Times New Roman" panose="02020603050405020304" pitchFamily="18" charset="0"/>
              </a:rPr>
              <a:t>of the file.</a:t>
            </a: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The sections contain important data for </a:t>
            </a:r>
            <a:r>
              <a:rPr lang="en-IN" altLang="zh-TW"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linking and relocation</a:t>
            </a:r>
            <a:r>
              <a:rPr lang="en-IN" altLang="zh-TW" dirty="0" smtClean="0">
                <a:latin typeface="Times New Roman" panose="02020603050405020304" pitchFamily="18" charset="0"/>
                <a:cs typeface="Times New Roman" panose="02020603050405020304" pitchFamily="18" charset="0"/>
              </a:rPr>
              <a:t>.</a:t>
            </a:r>
          </a:p>
        </p:txBody>
      </p:sp>
      <p:sp>
        <p:nvSpPr>
          <p:cNvPr id="4" name="矩形 3"/>
          <p:cNvSpPr/>
          <p:nvPr/>
        </p:nvSpPr>
        <p:spPr>
          <a:xfrm>
            <a:off x="0" y="0"/>
            <a:ext cx="13716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885884523"/>
              </p:ext>
            </p:extLst>
          </p:nvPr>
        </p:nvGraphicFramePr>
        <p:xfrm>
          <a:off x="5890932" y="409201"/>
          <a:ext cx="2676058" cy="5867400"/>
        </p:xfrm>
        <a:graphic>
          <a:graphicData uri="http://schemas.openxmlformats.org/drawingml/2006/table">
            <a:tbl>
              <a:tblPr firstRow="1" bandRow="1">
                <a:tableStyleId>{5C22544A-7EE6-4342-B048-85BDC9FD1C3A}</a:tableStyleId>
              </a:tblPr>
              <a:tblGrid>
                <a:gridCol w="2676058"/>
              </a:tblGrid>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chemeClr val="tx1"/>
                          </a:solidFill>
                          <a:effectLst/>
                          <a:latin typeface="Times New Roman" pitchFamily="18" charset="0"/>
                          <a:ea typeface="AR PL KaitiM GB" charset="0"/>
                          <a:cs typeface="Times New Roman" pitchFamily="18" charset="0"/>
                        </a:rPr>
                        <a:t>Program header table</a:t>
                      </a:r>
                    </a:p>
                  </a:txBody>
                  <a:tcPr marL="0" marR="0" marT="19404" marB="0" horzOverflow="overflow">
                    <a:solidFill>
                      <a:srgbClr val="FFFF00"/>
                    </a:solidFill>
                  </a:tcPr>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.bss</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.sym</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.line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.debug</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.strtab</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txBody>
                  <a:tcPr marL="0" marR="0" marT="19404" marB="0" horzOverflow="overflow">
                    <a:solidFill>
                      <a:srgbClr val="FFFF00"/>
                    </a:solidFill>
                  </a:tcPr>
                </a:tc>
              </a:tr>
            </a:tbl>
          </a:graphicData>
        </a:graphic>
      </p:graphicFrame>
      <p:sp>
        <p:nvSpPr>
          <p:cNvPr id="3" name="矩形 2"/>
          <p:cNvSpPr/>
          <p:nvPr/>
        </p:nvSpPr>
        <p:spPr>
          <a:xfrm>
            <a:off x="1553662" y="6447863"/>
            <a:ext cx="5716714" cy="369332"/>
          </a:xfrm>
          <a:prstGeom prst="rect">
            <a:avLst/>
          </a:prstGeom>
        </p:spPr>
        <p:txBody>
          <a:bodyPr wrap="square">
            <a:spAutoFit/>
          </a:bodyPr>
          <a:lstStyle/>
          <a:p>
            <a:r>
              <a:rPr lang="en-US" altLang="zh-TW" dirty="0"/>
              <a:t>http://www.skyfree.org/linux/references/ELF_Format.pdf</a:t>
            </a:r>
            <a:endParaRPr lang="zh-TW" altLang="en-US" dirty="0"/>
          </a:p>
        </p:txBody>
      </p:sp>
    </p:spTree>
    <p:extLst>
      <p:ext uri="{BB962C8B-B14F-4D97-AF65-F5344CB8AC3E}">
        <p14:creationId xmlns:p14="http://schemas.microsoft.com/office/powerpoint/2010/main" val="16966147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3716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Program </a:t>
            </a:r>
            <a:r>
              <a:rPr lang="en-US" altLang="zh-TW" sz="1400" dirty="0" smtClean="0"/>
              <a:t>Representation</a:t>
            </a:r>
          </a:p>
          <a:p>
            <a:pPr algn="ctr"/>
            <a:endParaRPr lang="en-US" altLang="zh-TW" sz="1400" dirty="0"/>
          </a:p>
          <a:p>
            <a:pPr algn="ctr"/>
            <a:endParaRPr lang="en-US" altLang="zh-TW" sz="1400" dirty="0" smtClean="0"/>
          </a:p>
          <a:p>
            <a:pPr algn="ctr"/>
            <a:endParaRPr lang="en-US" altLang="zh-TW" sz="1400" dirty="0"/>
          </a:p>
          <a:p>
            <a:pPr algn="ctr"/>
            <a:endParaRPr lang="en-US" altLang="zh-TW" sz="1400" dirty="0" smtClean="0"/>
          </a:p>
          <a:p>
            <a:pPr algn="ctr"/>
            <a:endParaRPr lang="en-US" altLang="zh-TW" sz="1400" dirty="0"/>
          </a:p>
          <a:p>
            <a:pPr algn="ctr"/>
            <a:r>
              <a:rPr lang="en-US" altLang="zh-TW" sz="1400" dirty="0"/>
              <a:t>Execution View </a:t>
            </a:r>
            <a:r>
              <a:rPr lang="en-US" altLang="zh-TW" sz="1400" dirty="0" err="1"/>
              <a:t>v.s</a:t>
            </a:r>
            <a:r>
              <a:rPr lang="en-US" altLang="zh-TW" sz="1400" dirty="0"/>
              <a:t>. </a:t>
            </a:r>
            <a:endParaRPr lang="en-US" altLang="zh-TW" sz="1400" dirty="0" smtClean="0"/>
          </a:p>
          <a:p>
            <a:pPr algn="ctr"/>
            <a:r>
              <a:rPr lang="en-US" altLang="zh-TW" sz="1400" dirty="0" smtClean="0"/>
              <a:t>Linking </a:t>
            </a:r>
            <a:r>
              <a:rPr lang="en-US" altLang="zh-TW" sz="1400" dirty="0"/>
              <a:t>View</a:t>
            </a:r>
            <a:endParaRPr lang="en-US" altLang="zh-TW" sz="1400" dirty="0" smtClean="0"/>
          </a:p>
          <a:p>
            <a:pPr algn="ctr"/>
            <a:endParaRPr lang="en-US" altLang="zh-TW" sz="1400" dirty="0"/>
          </a:p>
          <a:p>
            <a:pPr algn="ctr"/>
            <a:endParaRPr lang="en-US" altLang="zh-TW" sz="1400" dirty="0" smtClean="0"/>
          </a:p>
          <a:p>
            <a:pPr algn="ctr"/>
            <a:endParaRPr lang="en-US" altLang="zh-TW" sz="1400" dirty="0"/>
          </a:p>
          <a:p>
            <a:pPr algn="ctr"/>
            <a:endParaRPr lang="zh-TW" altLang="en-US" sz="1400" dirty="0"/>
          </a:p>
        </p:txBody>
      </p:sp>
      <p:graphicFrame>
        <p:nvGraphicFramePr>
          <p:cNvPr id="2" name="表格 1"/>
          <p:cNvGraphicFramePr>
            <a:graphicFrameLocks noGrp="1"/>
          </p:cNvGraphicFramePr>
          <p:nvPr>
            <p:extLst>
              <p:ext uri="{D42A27DB-BD31-4B8C-83A1-F6EECF244321}">
                <p14:modId xmlns:p14="http://schemas.microsoft.com/office/powerpoint/2010/main" val="1283339623"/>
              </p:ext>
            </p:extLst>
          </p:nvPr>
        </p:nvGraphicFramePr>
        <p:xfrm>
          <a:off x="5496485" y="718054"/>
          <a:ext cx="2676058" cy="4571693"/>
        </p:xfrm>
        <a:graphic>
          <a:graphicData uri="http://schemas.openxmlformats.org/drawingml/2006/table">
            <a:tbl>
              <a:tblPr firstRow="1" bandRow="1">
                <a:tableStyleId>{5C22544A-7EE6-4342-B048-85BDC9FD1C3A}</a:tableStyleId>
              </a:tblPr>
              <a:tblGrid>
                <a:gridCol w="2676058"/>
              </a:tblGrid>
              <a:tr h="57336">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chemeClr val="tx1"/>
                          </a:solidFill>
                          <a:effectLst/>
                          <a:latin typeface="Times New Roman" pitchFamily="18" charset="0"/>
                          <a:ea typeface="AR PL KaitiM GB" charset="0"/>
                          <a:cs typeface="Times New Roman" pitchFamily="18" charset="0"/>
                        </a:rPr>
                        <a:t>Program header table</a:t>
                      </a:r>
                    </a:p>
                  </a:txBody>
                  <a:tcPr marL="0" marR="0" marT="19404" marB="0" horzOverflow="overflow">
                    <a:solidFill>
                      <a:srgbClr val="FFFF00"/>
                    </a:solidFill>
                  </a:tcPr>
                </a:tc>
              </a:tr>
              <a:tr h="8382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en-US"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Segment 1</a:t>
                      </a:r>
                      <a:endParaRPr kumimoji="0" lang="en-IN"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endParaRPr>
                    </a:p>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endPar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endParaRPr>
                    </a:p>
                  </a:txBody>
                  <a:tcPr marL="0" marR="0" marT="19404" marB="0" horzOverflow="overflow"/>
                </a:tc>
              </a:tr>
              <a:tr h="741457">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en-US"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Segment 2</a:t>
                      </a:r>
                      <a:endParaRPr kumimoji="0" lang="en-IN"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endParaRPr>
                    </a:p>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endPar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endParaRPr>
                    </a:p>
                  </a:txBody>
                  <a:tcPr marL="0" marR="0" marT="19404" marB="0" horzOverflow="overflow"/>
                </a:tc>
              </a:tr>
              <a:tr h="788894">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8382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　　  </a:t>
                      </a:r>
                      <a:r>
                        <a:rPr kumimoji="0" lang="en-US"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segment </a:t>
                      </a:r>
                      <a:r>
                        <a:rPr kumimoji="0" lang="en-IN" altLang="zh-TW"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N</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en-IN" altLang="zh-TW"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Optional</a:t>
                      </a:r>
                      <a:r>
                        <a:rPr kumimoji="0" lang="zh-TW" altLang="en-US"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可選擇</a:t>
                      </a:r>
                      <a:endParaRPr kumimoji="0" lang="en-IN" altLang="zh-TW"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endParaRPr>
                    </a:p>
                  </a:txBody>
                  <a:tcPr marL="0" marR="0" marT="19404" marB="0" horzOverflow="overflow">
                    <a:solidFill>
                      <a:schemeClr val="accent6">
                        <a:lumMod val="20000"/>
                        <a:lumOff val="80000"/>
                      </a:schemeClr>
                    </a:solid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81920514"/>
              </p:ext>
            </p:extLst>
          </p:nvPr>
        </p:nvGraphicFramePr>
        <p:xfrm>
          <a:off x="1739154" y="1189130"/>
          <a:ext cx="2722002" cy="3967453"/>
        </p:xfrm>
        <a:graphic>
          <a:graphicData uri="http://schemas.openxmlformats.org/drawingml/2006/table">
            <a:tbl>
              <a:tblPr firstRow="1" bandRow="1">
                <a:tableStyleId>{5C22544A-7EE6-4342-B048-85BDC9FD1C3A}</a:tableStyleId>
              </a:tblPr>
              <a:tblGrid>
                <a:gridCol w="2722002"/>
              </a:tblGrid>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chemeClr val="tx1"/>
                          </a:solidFill>
                          <a:effectLst/>
                          <a:latin typeface="Times New Roman" pitchFamily="18" charset="0"/>
                          <a:ea typeface="AR PL KaitiM GB" charset="0"/>
                          <a:cs typeface="Times New Roman" pitchFamily="18" charset="0"/>
                        </a:rPr>
                        <a:t>Program header table</a:t>
                      </a:r>
                    </a:p>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Optional</a:t>
                      </a:r>
                      <a:r>
                        <a:rPr kumimoji="0" lang="zh-TW" altLang="en-US"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可選擇</a:t>
                      </a:r>
                      <a:endParaRPr kumimoji="0" lang="en-IN"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endParaRPr>
                    </a:p>
                  </a:txBody>
                  <a:tcPr marL="0" marR="0" marT="19404" marB="0" horzOverflow="overflow">
                    <a:solidFill>
                      <a:schemeClr val="accent6">
                        <a:lumMod val="20000"/>
                        <a:lumOff val="80000"/>
                      </a:schemeClr>
                    </a:solidFill>
                  </a:tcPr>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a:t>
                      </a:r>
                      <a:r>
                        <a:rPr kumimoji="0" lang="en-IN" altLang="zh-TW"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1</a:t>
                      </a:r>
                      <a:endParaRPr kumimoji="0" lang="en-IN"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endParaRP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en-IN" altLang="zh-TW"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a:t>
                      </a:r>
                      <a:r>
                        <a:rPr kumimoji="0" lang="en-IN" altLang="zh-TW"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2</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defRPr/>
                      </a:pPr>
                      <a:r>
                        <a:rPr kumimoji="0" lang="en-IN" altLang="zh-TW" sz="2200" b="0" i="0" u="none" strike="noStrike" cap="none" normalizeH="0" baseline="0" dirty="0" err="1" smtClean="0">
                          <a:ln>
                            <a:noFill/>
                          </a:ln>
                          <a:solidFill>
                            <a:srgbClr val="000000"/>
                          </a:solidFill>
                          <a:effectLst/>
                          <a:latin typeface="Times New Roman" pitchFamily="18" charset="0"/>
                          <a:ea typeface="AR PL KaitiM GB" charset="0"/>
                          <a:cs typeface="Times New Roman" pitchFamily="18" charset="0"/>
                        </a:rPr>
                        <a:t>Section</a:t>
                      </a:r>
                      <a:r>
                        <a:rPr kumimoji="0" lang="en-IN" altLang="zh-TW" sz="2200" b="1" i="0" u="none" strike="noStrike" cap="none" normalizeH="0" baseline="0" dirty="0" err="1"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N</a:t>
                      </a:r>
                      <a:endParaRPr kumimoji="0" lang="en-IN" altLang="zh-TW"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endParaRPr>
                    </a:p>
                  </a:txBody>
                  <a:tcPr marL="0" marR="0" marT="19404" marB="0" horzOverflow="overflow"/>
                </a:tc>
              </a:tr>
              <a:tr h="419100">
                <a:tc>
                  <a:txBody>
                    <a:bodyPr/>
                    <a:lstStyle/>
                    <a:p>
                      <a:pPr marL="0" marR="0" lvl="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txBody>
                  <a:tcPr marL="0" marR="0" marT="19404" marB="0" horzOverflow="overflow">
                    <a:solidFill>
                      <a:srgbClr val="FFFF00"/>
                    </a:solidFill>
                  </a:tcPr>
                </a:tc>
              </a:tr>
            </a:tbl>
          </a:graphicData>
        </a:graphic>
      </p:graphicFrame>
      <p:sp>
        <p:nvSpPr>
          <p:cNvPr id="6" name="矩形 5"/>
          <p:cNvSpPr/>
          <p:nvPr/>
        </p:nvSpPr>
        <p:spPr>
          <a:xfrm>
            <a:off x="5432223" y="205299"/>
            <a:ext cx="2949777" cy="369332"/>
          </a:xfrm>
          <a:prstGeom prst="rect">
            <a:avLst/>
          </a:prstGeom>
          <a:solidFill>
            <a:srgbClr val="7030A0"/>
          </a:solidFill>
        </p:spPr>
        <p:txBody>
          <a:bodyPr wrap="square">
            <a:spAutoFit/>
          </a:bodyPr>
          <a:lstStyle/>
          <a:p>
            <a:r>
              <a:rPr lang="en-US" altLang="zh-TW" b="1" dirty="0">
                <a:solidFill>
                  <a:schemeClr val="bg1"/>
                </a:solidFill>
                <a:effectLst>
                  <a:outerShdw blurRad="38100" dist="38100" dir="2700000" algn="tl">
                    <a:srgbClr val="000000">
                      <a:alpha val="43137"/>
                    </a:srgbClr>
                  </a:outerShdw>
                </a:effectLst>
              </a:rPr>
              <a:t>Execution </a:t>
            </a:r>
            <a:r>
              <a:rPr lang="en-US" altLang="zh-TW" b="1" dirty="0" smtClean="0">
                <a:solidFill>
                  <a:schemeClr val="bg1"/>
                </a:solidFill>
                <a:effectLst>
                  <a:outerShdw blurRad="38100" dist="38100" dir="2700000" algn="tl">
                    <a:srgbClr val="000000">
                      <a:alpha val="43137"/>
                    </a:srgbClr>
                  </a:outerShdw>
                </a:effectLst>
              </a:rPr>
              <a:t>View</a:t>
            </a:r>
            <a:r>
              <a:rPr lang="en-US" altLang="zh-TW"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zh-TW" altLang="en-US"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執行觀點</a:t>
            </a:r>
            <a:r>
              <a:rPr lang="en-US" altLang="zh-TW"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en-US" altLang="zh-TW" b="1" dirty="0" smtClean="0">
                <a:solidFill>
                  <a:schemeClr val="bg1"/>
                </a:solidFill>
                <a:effectLst>
                  <a:outerShdw blurRad="38100" dist="38100" dir="2700000" algn="tl">
                    <a:srgbClr val="000000">
                      <a:alpha val="43137"/>
                    </a:srgbClr>
                  </a:outerShdw>
                </a:effectLst>
              </a:rPr>
              <a:t> </a:t>
            </a:r>
            <a:endParaRPr lang="zh-TW" altLang="en-US"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726069" y="574631"/>
            <a:ext cx="2810072" cy="369332"/>
          </a:xfrm>
          <a:prstGeom prst="rect">
            <a:avLst/>
          </a:prstGeom>
          <a:solidFill>
            <a:srgbClr val="7030A0"/>
          </a:solidFill>
        </p:spPr>
        <p:txBody>
          <a:bodyPr wrap="square">
            <a:spAutoFit/>
          </a:bodyPr>
          <a:lstStyle/>
          <a:p>
            <a:r>
              <a:rPr lang="en-US" altLang="zh-TW" b="1" dirty="0">
                <a:solidFill>
                  <a:schemeClr val="bg1"/>
                </a:solidFill>
                <a:effectLst>
                  <a:outerShdw blurRad="38100" dist="38100" dir="2700000" algn="tl">
                    <a:srgbClr val="000000">
                      <a:alpha val="43137"/>
                    </a:srgbClr>
                  </a:outerShdw>
                </a:effectLst>
              </a:rPr>
              <a:t>Linking </a:t>
            </a:r>
            <a:r>
              <a:rPr lang="en-US" altLang="zh-TW" b="1" dirty="0" smtClean="0">
                <a:solidFill>
                  <a:schemeClr val="bg1"/>
                </a:solidFill>
                <a:effectLst>
                  <a:outerShdw blurRad="38100" dist="38100" dir="2700000" algn="tl">
                    <a:srgbClr val="000000">
                      <a:alpha val="43137"/>
                    </a:srgbClr>
                  </a:outerShdw>
                </a:effectLst>
              </a:rPr>
              <a:t>View</a:t>
            </a:r>
            <a:r>
              <a:rPr lang="en-US" altLang="zh-TW" b="1" dirty="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 《</a:t>
            </a:r>
            <a:r>
              <a:rPr lang="zh-TW" altLang="en-US" b="1" dirty="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執行觀點</a:t>
            </a:r>
            <a:r>
              <a:rPr lang="en-US" altLang="zh-TW" b="1" dirty="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r>
              <a:rPr lang="en-US" altLang="zh-TW" b="1" dirty="0">
                <a:solidFill>
                  <a:schemeClr val="bg1"/>
                </a:solidFill>
                <a:effectLst>
                  <a:outerShdw blurRad="38100" dist="38100" dir="2700000" algn="tl">
                    <a:srgbClr val="000000">
                      <a:alpha val="43137"/>
                    </a:srgbClr>
                  </a:outerShdw>
                </a:effectLst>
              </a:rPr>
              <a:t> </a:t>
            </a:r>
          </a:p>
        </p:txBody>
      </p:sp>
      <p:sp>
        <p:nvSpPr>
          <p:cNvPr id="11" name="Rectangle 1"/>
          <p:cNvSpPr>
            <a:spLocks noGrp="1" noChangeArrowheads="1"/>
          </p:cNvSpPr>
          <p:nvPr>
            <p:ph type="title"/>
          </p:nvPr>
        </p:nvSpPr>
        <p:spPr>
          <a:xfrm>
            <a:off x="2032223" y="5356107"/>
            <a:ext cx="1912247" cy="771840"/>
          </a:xfrm>
        </p:spPr>
        <p:txBody>
          <a:bodyPr vert="horz" lIns="91440" tIns="35202" rIns="91440" bIns="45720" rtlCol="0" anchor="ct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sz="20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Relocatable</a:t>
            </a:r>
            <a:r>
              <a:rPr lang="en-IN" altLang="zh-TW" sz="2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file</a:t>
            </a:r>
            <a:r>
              <a:rPr lang="en-IN" altLang="zh-TW" sz="16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IN" altLang="zh-TW" sz="16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altLang="zh-TW" sz="1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r>
              <a:rPr lang="zh-CN" altLang="en-US" sz="1400" b="1" dirty="0" smtClean="0">
                <a:solidFill>
                  <a:srgbClr val="7030A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可重定位</a:t>
            </a:r>
            <a:r>
              <a:rPr lang="zh-CN" altLang="en-US" sz="1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的目的檔</a:t>
            </a:r>
            <a:r>
              <a:rPr lang="en-IN" altLang="zh-TW" sz="1400"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endParaRPr lang="en-IN" altLang="zh-TW" sz="1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Rectangle 1"/>
          <p:cNvSpPr txBox="1">
            <a:spLocks noChangeArrowheads="1"/>
          </p:cNvSpPr>
          <p:nvPr/>
        </p:nvSpPr>
        <p:spPr>
          <a:xfrm>
            <a:off x="5496485" y="5567716"/>
            <a:ext cx="2730084" cy="348622"/>
          </a:xfrm>
          <a:prstGeom prst="rect">
            <a:avLst/>
          </a:prstGeom>
        </p:spPr>
        <p:txBody>
          <a:bodyPr vert="horz" lIns="91440" tIns="35202"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Executable file(</a:t>
            </a:r>
            <a:r>
              <a:rPr lang="zh-TW" altLang="en-US"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可執行檔</a:t>
            </a:r>
            <a:r>
              <a:rPr lang="en-IN" altLang="zh-TW"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3" name="Rectangle 1"/>
          <p:cNvSpPr txBox="1">
            <a:spLocks noChangeArrowheads="1"/>
          </p:cNvSpPr>
          <p:nvPr/>
        </p:nvSpPr>
        <p:spPr>
          <a:xfrm>
            <a:off x="5035399" y="5901024"/>
            <a:ext cx="4108601" cy="453846"/>
          </a:xfrm>
          <a:prstGeom prst="rect">
            <a:avLst/>
          </a:prstGeom>
        </p:spPr>
        <p:txBody>
          <a:bodyPr vert="horz" lIns="91440" tIns="35202"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Shared object file</a:t>
            </a:r>
            <a:r>
              <a:rPr lang="en-IN" altLang="zh-TW" sz="18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r>
              <a:rPr lang="zh-CN" altLang="en-US"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可被共用的目的檔</a:t>
            </a:r>
            <a:r>
              <a:rPr lang="en-IN" altLang="zh-TW" sz="18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a:t>
            </a:r>
            <a:endParaRPr lang="en-IN" altLang="zh-TW" sz="1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8840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732936" y="778597"/>
            <a:ext cx="6884369" cy="5404920"/>
          </a:xfrm>
          <a:prstGeom prst="rect">
            <a:avLst/>
          </a:prstGeom>
        </p:spPr>
      </p:pic>
      <p:sp>
        <p:nvSpPr>
          <p:cNvPr id="5" name="矩形 4"/>
          <p:cNvSpPr/>
          <p:nvPr/>
        </p:nvSpPr>
        <p:spPr>
          <a:xfrm>
            <a:off x="0" y="0"/>
            <a:ext cx="1371600"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Program </a:t>
            </a:r>
            <a:r>
              <a:rPr lang="en-US" altLang="zh-TW" sz="1400" dirty="0" smtClean="0"/>
              <a:t>Representation</a:t>
            </a:r>
          </a:p>
          <a:p>
            <a:pPr algn="ctr"/>
            <a:endParaRPr lang="en-US" altLang="zh-TW" sz="1400" dirty="0"/>
          </a:p>
          <a:p>
            <a:pPr algn="ctr"/>
            <a:endParaRPr lang="en-US" altLang="zh-TW" sz="1400" dirty="0" smtClean="0"/>
          </a:p>
          <a:p>
            <a:pPr algn="ctr"/>
            <a:endParaRPr lang="en-US" altLang="zh-TW" sz="1400" dirty="0"/>
          </a:p>
          <a:p>
            <a:pPr algn="ctr"/>
            <a:endParaRPr lang="en-US" altLang="zh-TW" sz="1400" dirty="0" smtClean="0"/>
          </a:p>
          <a:p>
            <a:pPr algn="ctr"/>
            <a:endParaRPr lang="en-US" altLang="zh-TW" sz="1400" dirty="0"/>
          </a:p>
          <a:p>
            <a:pPr algn="ctr"/>
            <a:r>
              <a:rPr lang="en-US" altLang="zh-TW" sz="1400" dirty="0"/>
              <a:t>Execution View </a:t>
            </a:r>
            <a:r>
              <a:rPr lang="en-US" altLang="zh-TW" sz="1400" dirty="0" err="1"/>
              <a:t>v.s</a:t>
            </a:r>
            <a:r>
              <a:rPr lang="en-US" altLang="zh-TW" sz="1400" dirty="0"/>
              <a:t>. </a:t>
            </a:r>
            <a:endParaRPr lang="en-US" altLang="zh-TW" sz="1400" dirty="0" smtClean="0"/>
          </a:p>
          <a:p>
            <a:pPr algn="ctr"/>
            <a:r>
              <a:rPr lang="en-US" altLang="zh-TW" sz="1400" dirty="0" smtClean="0"/>
              <a:t>Linking </a:t>
            </a:r>
            <a:r>
              <a:rPr lang="en-US" altLang="zh-TW" sz="1400" dirty="0"/>
              <a:t>View</a:t>
            </a:r>
            <a:endParaRPr lang="en-US" altLang="zh-TW" sz="1400" dirty="0" smtClean="0"/>
          </a:p>
          <a:p>
            <a:pPr algn="ctr"/>
            <a:endParaRPr lang="en-US" altLang="zh-TW" sz="1400" dirty="0"/>
          </a:p>
          <a:p>
            <a:pPr algn="ctr"/>
            <a:endParaRPr lang="en-US" altLang="zh-TW" sz="1400" dirty="0" smtClean="0"/>
          </a:p>
          <a:p>
            <a:pPr algn="ctr"/>
            <a:endParaRPr lang="en-US" altLang="zh-TW" sz="1400" dirty="0"/>
          </a:p>
          <a:p>
            <a:pPr algn="ctr"/>
            <a:endParaRPr lang="zh-TW" altLang="en-US" sz="1400" dirty="0"/>
          </a:p>
        </p:txBody>
      </p:sp>
    </p:spTree>
    <p:extLst>
      <p:ext uri="{BB962C8B-B14F-4D97-AF65-F5344CB8AC3E}">
        <p14:creationId xmlns:p14="http://schemas.microsoft.com/office/powerpoint/2010/main" val="2258646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solidFill>
                  <a:srgbClr val="FFFF00"/>
                </a:solidFill>
                <a:effectLst>
                  <a:outerShdw blurRad="38100" dist="38100" dir="2700000" algn="tl">
                    <a:srgbClr val="000000">
                      <a:alpha val="43137"/>
                    </a:srgbClr>
                  </a:outerShdw>
                </a:effectLst>
              </a:rPr>
              <a:t>ELF</a:t>
            </a:r>
            <a:r>
              <a:rPr lang="en-US" altLang="zh-TW" sz="4800" dirty="0"/>
              <a:t> </a:t>
            </a:r>
            <a:r>
              <a:rPr lang="en-US" altLang="zh-TW" sz="4800" dirty="0" smtClean="0"/>
              <a:t>analysis</a:t>
            </a:r>
          </a:p>
          <a:p>
            <a:pPr algn="ctr"/>
            <a:r>
              <a:rPr lang="en-US" altLang="zh-TW" sz="4800" dirty="0" smtClean="0"/>
              <a:t>Using</a:t>
            </a:r>
          </a:p>
          <a:p>
            <a:pPr algn="ctr"/>
            <a:r>
              <a:rPr lang="en-US" altLang="zh-TW" sz="4800" dirty="0" err="1" smtClean="0"/>
              <a:t>read</a:t>
            </a:r>
            <a:r>
              <a:rPr lang="en-US" altLang="zh-TW" sz="4800" b="1" dirty="0" err="1" smtClean="0">
                <a:solidFill>
                  <a:srgbClr val="FFFF00"/>
                </a:solidFill>
                <a:effectLst>
                  <a:outerShdw blurRad="38100" dist="38100" dir="2700000" algn="tl">
                    <a:srgbClr val="000000">
                      <a:alpha val="43137"/>
                    </a:srgbClr>
                  </a:outerShdw>
                </a:effectLst>
              </a:rPr>
              <a:t>elf</a:t>
            </a:r>
            <a:endParaRPr lang="zh-TW" altLang="en-US" sz="4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5688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a:t>:</a:t>
            </a:r>
            <a:r>
              <a:rPr lang="en-US" altLang="zh-TW" sz="3200" dirty="0" err="1" smtClean="0"/>
              <a:t>objdump</a:t>
            </a:r>
            <a:r>
              <a:rPr lang="zh-TW" altLang="en-US" dirty="0" smtClean="0"/>
              <a:t> </a:t>
            </a:r>
            <a:r>
              <a:rPr lang="en-US" altLang="zh-TW" dirty="0" smtClean="0"/>
              <a:t>vs </a:t>
            </a:r>
            <a:r>
              <a:rPr lang="en-US" altLang="zh-TW" sz="2800" dirty="0" err="1" smtClean="0"/>
              <a:t>Readelf</a:t>
            </a:r>
            <a:endParaRPr lang="zh-TW" altLang="en-US" sz="2800" dirty="0"/>
          </a:p>
        </p:txBody>
      </p:sp>
      <p:sp>
        <p:nvSpPr>
          <p:cNvPr id="6" name="矩形 5"/>
          <p:cNvSpPr/>
          <p:nvPr/>
        </p:nvSpPr>
        <p:spPr>
          <a:xfrm>
            <a:off x="0" y="6441672"/>
            <a:ext cx="6615954" cy="369332"/>
          </a:xfrm>
          <a:prstGeom prst="rect">
            <a:avLst/>
          </a:prstGeom>
          <a:solidFill>
            <a:srgbClr val="FFFF00"/>
          </a:solidFill>
        </p:spPr>
        <p:txBody>
          <a:bodyPr wrap="square">
            <a:spAutoFit/>
          </a:bodyPr>
          <a:lstStyle/>
          <a:p>
            <a:r>
              <a:rPr lang="en-US" altLang="zh-TW" dirty="0"/>
              <a:t>https://sourceware.org/binutils/docs/binutils/readelf.html#readelf</a:t>
            </a:r>
            <a:endParaRPr lang="zh-TW" altLang="en-US" dirty="0"/>
          </a:p>
        </p:txBody>
      </p:sp>
      <p:pic>
        <p:nvPicPr>
          <p:cNvPr id="5" name="內容版面配置區 4"/>
          <p:cNvPicPr>
            <a:picLocks noGrp="1" noChangeAspect="1"/>
          </p:cNvPicPr>
          <p:nvPr>
            <p:ph idx="1"/>
          </p:nvPr>
        </p:nvPicPr>
        <p:blipFill rotWithShape="1">
          <a:blip r:embed="rId2"/>
          <a:srcRect r="4196"/>
          <a:stretch/>
        </p:blipFill>
        <p:spPr>
          <a:xfrm>
            <a:off x="3885970" y="828346"/>
            <a:ext cx="5128886" cy="5613326"/>
          </a:xfrm>
          <a:prstGeom prst="rect">
            <a:avLst/>
          </a:prstGeom>
          <a:ln>
            <a:noFill/>
          </a:ln>
          <a:effectLst>
            <a:outerShdw blurRad="292100" dist="139700" dir="2700000" algn="tl" rotWithShape="0">
              <a:srgbClr val="333333">
                <a:alpha val="65000"/>
              </a:srgbClr>
            </a:outerShdw>
          </a:effectLst>
        </p:spPr>
      </p:pic>
      <p:graphicFrame>
        <p:nvGraphicFramePr>
          <p:cNvPr id="7" name="內容版面配置區 3"/>
          <p:cNvGraphicFramePr>
            <a:graphicFrameLocks/>
          </p:cNvGraphicFramePr>
          <p:nvPr>
            <p:extLst>
              <p:ext uri="{D42A27DB-BD31-4B8C-83A1-F6EECF244321}">
                <p14:modId xmlns:p14="http://schemas.microsoft.com/office/powerpoint/2010/main" val="1161874381"/>
              </p:ext>
            </p:extLst>
          </p:nvPr>
        </p:nvGraphicFramePr>
        <p:xfrm>
          <a:off x="302008" y="1213027"/>
          <a:ext cx="3454818" cy="4658360"/>
        </p:xfrm>
        <a:graphic>
          <a:graphicData uri="http://schemas.openxmlformats.org/drawingml/2006/table">
            <a:tbl>
              <a:tblPr firstRow="1" bandRow="1">
                <a:tableStyleId>{5C22544A-7EE6-4342-B048-85BDC9FD1C3A}</a:tableStyleId>
              </a:tblPr>
              <a:tblGrid>
                <a:gridCol w="1526791"/>
                <a:gridCol w="1928027"/>
              </a:tblGrid>
              <a:tr h="370840">
                <a:tc>
                  <a:txBody>
                    <a:bodyPr/>
                    <a:lstStyle/>
                    <a:p>
                      <a:endParaRPr lang="zh-TW" altLang="en-US" dirty="0"/>
                    </a:p>
                  </a:txBody>
                  <a:tcPr/>
                </a:tc>
                <a:tc>
                  <a:txBody>
                    <a:bodyPr/>
                    <a:lstStyle/>
                    <a:p>
                      <a:endParaRPr lang="zh-TW" altLang="en-US"/>
                    </a:p>
                  </a:txBody>
                  <a:tcPr/>
                </a:tc>
              </a:tr>
              <a:tr h="370840">
                <a:tc>
                  <a:txBody>
                    <a:bodyPr/>
                    <a:lstStyle/>
                    <a:p>
                      <a:r>
                        <a:rPr lang="en-US" altLang="zh-TW" sz="1200" dirty="0" smtClean="0"/>
                        <a:t>The ELF Header</a:t>
                      </a:r>
                      <a:endParaRPr lang="zh-TW" altLang="en-US" sz="1200" dirty="0"/>
                    </a:p>
                  </a:txBody>
                  <a:tcPr/>
                </a:tc>
                <a:tc>
                  <a:txBody>
                    <a:bodyPr/>
                    <a:lstStyle/>
                    <a:p>
                      <a:r>
                        <a:rPr lang="en-US" altLang="zh-TW" sz="1400" dirty="0" err="1" smtClean="0"/>
                        <a:t>readelf</a:t>
                      </a:r>
                      <a:r>
                        <a:rPr lang="en-US" altLang="zh-TW" sz="1400" dirty="0" smtClean="0"/>
                        <a:t> -</a:t>
                      </a:r>
                      <a:r>
                        <a:rPr lang="en-US" altLang="zh-TW" sz="1400" b="1" dirty="0" smtClean="0">
                          <a:solidFill>
                            <a:srgbClr val="FF0000"/>
                          </a:solidFill>
                          <a:effectLst>
                            <a:outerShdw blurRad="38100" dist="38100" dir="2700000" algn="tl">
                              <a:srgbClr val="000000">
                                <a:alpha val="43137"/>
                              </a:srgbClr>
                            </a:outerShdw>
                          </a:effectLst>
                        </a:rPr>
                        <a:t>h</a:t>
                      </a:r>
                      <a:endParaRPr lang="zh-TW" altLang="en-US" sz="14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200" dirty="0" smtClean="0"/>
                        <a:t>Section Table</a:t>
                      </a:r>
                      <a:endParaRPr lang="zh-TW" altLang="en-US" sz="1200" dirty="0"/>
                    </a:p>
                  </a:txBody>
                  <a:tcPr/>
                </a:tc>
                <a:tc>
                  <a:txBody>
                    <a:bodyPr/>
                    <a:lstStyle/>
                    <a:p>
                      <a:r>
                        <a:rPr lang="en-US" altLang="zh-TW" sz="1400" dirty="0" err="1" smtClean="0"/>
                        <a:t>readelf</a:t>
                      </a:r>
                      <a:r>
                        <a:rPr lang="en-US" altLang="zh-TW" sz="1400" dirty="0" smtClean="0"/>
                        <a:t> –W</a:t>
                      </a:r>
                      <a:r>
                        <a:rPr lang="en-US" altLang="zh-TW" sz="1400" b="1" dirty="0" smtClean="0">
                          <a:solidFill>
                            <a:srgbClr val="FF0000"/>
                          </a:solidFill>
                          <a:effectLst>
                            <a:outerShdw blurRad="38100" dist="38100" dir="2700000" algn="tl">
                              <a:srgbClr val="000000">
                                <a:alpha val="43137"/>
                              </a:srgbClr>
                            </a:outerShdw>
                          </a:effectLst>
                        </a:rPr>
                        <a:t>S</a:t>
                      </a:r>
                      <a:r>
                        <a:rPr lang="zh-TW" altLang="en-US" sz="1400" dirty="0" smtClean="0"/>
                        <a:t>                                   </a:t>
                      </a:r>
                      <a:r>
                        <a:rPr lang="en-US" altLang="zh-TW" sz="1400" dirty="0" smtClean="0"/>
                        <a:t>[S</a:t>
                      </a:r>
                      <a:r>
                        <a:rPr lang="zh-TW" altLang="en-US" sz="1400" dirty="0" smtClean="0"/>
                        <a:t>要大寫</a:t>
                      </a:r>
                      <a:r>
                        <a:rPr lang="en-US" altLang="zh-TW" sz="1400" dirty="0" smtClean="0"/>
                        <a:t>]</a:t>
                      </a:r>
                      <a:endParaRPr lang="zh-TW" altLang="en-US" sz="1400" dirty="0"/>
                    </a:p>
                  </a:txBody>
                  <a:tcPr/>
                </a:tc>
              </a:tr>
              <a:tr h="370840">
                <a:tc>
                  <a:txBody>
                    <a:bodyPr/>
                    <a:lstStyle/>
                    <a:p>
                      <a:r>
                        <a:rPr lang="en-US" altLang="zh-TW" sz="1200" dirty="0" smtClean="0"/>
                        <a:t>segments</a:t>
                      </a:r>
                    </a:p>
                    <a:p>
                      <a:r>
                        <a:rPr lang="en-US" altLang="zh-TW" sz="1200" dirty="0" smtClean="0"/>
                        <a:t>Program-header</a:t>
                      </a:r>
                    </a:p>
                  </a:txBody>
                  <a:tcPr/>
                </a:tc>
                <a:tc>
                  <a:txBody>
                    <a:bodyPr/>
                    <a:lstStyle/>
                    <a:p>
                      <a:r>
                        <a:rPr lang="en-US" altLang="zh-TW" sz="1400" dirty="0" err="1" smtClean="0"/>
                        <a:t>readelf</a:t>
                      </a:r>
                      <a:r>
                        <a:rPr lang="en-US" altLang="zh-TW" sz="1400" dirty="0" smtClean="0"/>
                        <a:t> -</a:t>
                      </a:r>
                      <a:r>
                        <a:rPr lang="en-US" altLang="zh-TW" sz="1400" dirty="0" err="1" smtClean="0"/>
                        <a:t>W</a:t>
                      </a:r>
                      <a:r>
                        <a:rPr lang="en-US" altLang="zh-TW" sz="1400" b="1" dirty="0" err="1" smtClean="0">
                          <a:solidFill>
                            <a:srgbClr val="FF0000"/>
                          </a:solidFill>
                          <a:effectLst>
                            <a:outerShdw blurRad="38100" dist="38100" dir="2700000" algn="tl">
                              <a:srgbClr val="000000">
                                <a:alpha val="43137"/>
                              </a:srgbClr>
                            </a:outerShdw>
                          </a:effectLst>
                        </a:rPr>
                        <a:t>l</a:t>
                      </a:r>
                      <a:endParaRPr lang="zh-TW" altLang="en-US" sz="1400" b="1" dirty="0">
                        <a:solidFill>
                          <a:srgbClr val="FF0000"/>
                        </a:solidFill>
                        <a:effectLst>
                          <a:outerShdw blurRad="38100" dist="38100" dir="2700000" algn="tl">
                            <a:srgbClr val="000000">
                              <a:alpha val="43137"/>
                            </a:srgbClr>
                          </a:outerShdw>
                        </a:effectLst>
                      </a:endParaRPr>
                    </a:p>
                  </a:txBody>
                  <a:tcPr/>
                </a:tc>
              </a:tr>
              <a:tr h="370840">
                <a:tc>
                  <a:txBody>
                    <a:bodyPr/>
                    <a:lstStyle/>
                    <a:p>
                      <a:endParaRPr lang="zh-TW" altLang="en-US" sz="1200" dirty="0"/>
                    </a:p>
                  </a:txBody>
                  <a:tcPr/>
                </a:tc>
                <a:tc>
                  <a:txBody>
                    <a:bodyPr/>
                    <a:lstStyle/>
                    <a:p>
                      <a:r>
                        <a:rPr lang="en-US" altLang="zh-TW" sz="1400" dirty="0" err="1" smtClean="0"/>
                        <a:t>readelf</a:t>
                      </a:r>
                      <a:r>
                        <a:rPr lang="en-US" altLang="zh-TW" sz="1400" dirty="0" smtClean="0"/>
                        <a:t> -</a:t>
                      </a:r>
                      <a:r>
                        <a:rPr lang="en-US" altLang="zh-TW" sz="1400" dirty="0" err="1" smtClean="0"/>
                        <a:t>dW</a:t>
                      </a:r>
                      <a:r>
                        <a:rPr lang="en-US" altLang="zh-TW" sz="1400" dirty="0" smtClean="0"/>
                        <a:t> </a:t>
                      </a:r>
                      <a:r>
                        <a:rPr lang="en-US" altLang="zh-TW" sz="1400" dirty="0" err="1" smtClean="0"/>
                        <a:t>executavel</a:t>
                      </a:r>
                      <a:endParaRPr lang="zh-TW" altLang="en-US" sz="1400" dirty="0"/>
                    </a:p>
                  </a:txBody>
                  <a:tcPr/>
                </a:tc>
              </a:tr>
              <a:tr h="370840">
                <a:tc>
                  <a:txBody>
                    <a:bodyPr/>
                    <a:lstStyle/>
                    <a:p>
                      <a:r>
                        <a:rPr lang="en-US" altLang="zh-TW" sz="1200" dirty="0" smtClean="0"/>
                        <a:t>Data and function relocations</a:t>
                      </a:r>
                      <a:endParaRPr lang="zh-TW" altLang="en-US" sz="1200" dirty="0"/>
                    </a:p>
                  </a:txBody>
                  <a:tcPr/>
                </a:tc>
                <a:tc>
                  <a:txBody>
                    <a:bodyPr/>
                    <a:lstStyle/>
                    <a:p>
                      <a:r>
                        <a:rPr lang="en-US" altLang="zh-TW" sz="1400" dirty="0" err="1" smtClean="0"/>
                        <a:t>readelf</a:t>
                      </a:r>
                      <a:r>
                        <a:rPr lang="en-US" altLang="zh-TW" sz="1400" dirty="0" smtClean="0"/>
                        <a:t> -</a:t>
                      </a:r>
                      <a:r>
                        <a:rPr lang="en-US" altLang="zh-TW" sz="1400" b="1" dirty="0" err="1" smtClean="0">
                          <a:solidFill>
                            <a:srgbClr val="FF0000"/>
                          </a:solidFill>
                          <a:effectLst>
                            <a:outerShdw blurRad="38100" dist="38100" dir="2700000" algn="tl">
                              <a:srgbClr val="000000">
                                <a:alpha val="43137"/>
                              </a:srgbClr>
                            </a:outerShdw>
                          </a:effectLst>
                        </a:rPr>
                        <a:t>r</a:t>
                      </a:r>
                      <a:r>
                        <a:rPr lang="en-US" altLang="zh-TW" sz="1400" dirty="0" err="1" smtClean="0"/>
                        <a:t>W</a:t>
                      </a:r>
                      <a:endParaRPr lang="zh-TW" altLang="en-US" sz="1400" dirty="0"/>
                    </a:p>
                  </a:txBody>
                  <a:tcPr/>
                </a:tc>
              </a:tr>
              <a:tr h="370840">
                <a:tc>
                  <a:txBody>
                    <a:bodyPr/>
                    <a:lstStyle/>
                    <a:p>
                      <a:r>
                        <a:rPr lang="en-US" altLang="zh-TW" sz="1200" dirty="0" smtClean="0"/>
                        <a:t>Dynamic Symbol Table (</a:t>
                      </a:r>
                      <a:r>
                        <a:rPr lang="en-US" altLang="zh-TW" sz="1200" dirty="0" err="1" smtClean="0"/>
                        <a:t>dynsym</a:t>
                      </a:r>
                      <a:r>
                        <a:rPr lang="en-US" altLang="zh-TW" sz="1200" dirty="0" smtClean="0"/>
                        <a:t>)</a:t>
                      </a:r>
                      <a:endParaRPr lang="zh-TW" altLang="en-US" sz="1200" dirty="0"/>
                    </a:p>
                  </a:txBody>
                  <a:tcPr/>
                </a:tc>
                <a:tc>
                  <a:txBody>
                    <a:bodyPr/>
                    <a:lstStyle/>
                    <a:p>
                      <a:r>
                        <a:rPr lang="en-US" altLang="zh-TW" sz="1400" dirty="0" err="1" smtClean="0"/>
                        <a:t>readelf</a:t>
                      </a:r>
                      <a:r>
                        <a:rPr lang="en-US" altLang="zh-TW" sz="1400" dirty="0" smtClean="0"/>
                        <a:t> -</a:t>
                      </a:r>
                      <a:r>
                        <a:rPr lang="en-US" altLang="zh-TW" sz="1400" dirty="0" err="1" smtClean="0"/>
                        <a:t>W</a:t>
                      </a:r>
                      <a:r>
                        <a:rPr lang="en-US" altLang="zh-TW" sz="1400" b="1" dirty="0" err="1" smtClean="0">
                          <a:solidFill>
                            <a:srgbClr val="FF0000"/>
                          </a:solidFill>
                          <a:effectLst>
                            <a:outerShdw blurRad="38100" dist="38100" dir="2700000" algn="tl">
                              <a:srgbClr val="000000">
                                <a:alpha val="43137"/>
                              </a:srgbClr>
                            </a:outerShdw>
                          </a:effectLst>
                        </a:rPr>
                        <a:t>s</a:t>
                      </a:r>
                      <a:endParaRPr lang="zh-TW" altLang="en-US" sz="1400" b="1" dirty="0">
                        <a:solidFill>
                          <a:srgbClr val="FF0000"/>
                        </a:solidFill>
                        <a:effectLst>
                          <a:outerShdw blurRad="38100" dist="38100" dir="2700000" algn="tl">
                            <a:srgbClr val="000000">
                              <a:alpha val="43137"/>
                            </a:srgbClr>
                          </a:outerShdw>
                        </a:effectLst>
                      </a:endParaRPr>
                    </a:p>
                  </a:txBody>
                  <a:tcPr/>
                </a:tc>
              </a:tr>
              <a:tr h="370840">
                <a:tc>
                  <a:txBody>
                    <a:bodyPr/>
                    <a:lstStyle/>
                    <a:p>
                      <a:r>
                        <a:rPr lang="en-US" altLang="zh-TW" sz="1200" dirty="0" smtClean="0"/>
                        <a:t>Dynamic String Table (</a:t>
                      </a:r>
                      <a:r>
                        <a:rPr lang="en-US" altLang="zh-TW" sz="1200" dirty="0" err="1" smtClean="0"/>
                        <a:t>dynstr</a:t>
                      </a:r>
                      <a:r>
                        <a:rPr lang="en-US" altLang="zh-TW" sz="1200" dirty="0" smtClean="0"/>
                        <a:t>)</a:t>
                      </a:r>
                      <a:endParaRPr lang="zh-TW" altLang="en-US" sz="1200" dirty="0"/>
                    </a:p>
                  </a:txBody>
                  <a:tcPr/>
                </a:tc>
                <a:tc>
                  <a:txBody>
                    <a:bodyPr/>
                    <a:lstStyle/>
                    <a:p>
                      <a:r>
                        <a:rPr lang="en-US" altLang="zh-TW" sz="1400" dirty="0" err="1" smtClean="0"/>
                        <a:t>readelf</a:t>
                      </a:r>
                      <a:r>
                        <a:rPr lang="en-US" altLang="zh-TW" sz="1400" dirty="0" smtClean="0"/>
                        <a:t> -p .</a:t>
                      </a:r>
                      <a:r>
                        <a:rPr lang="en-US" altLang="zh-TW" sz="1400" dirty="0" err="1" smtClean="0"/>
                        <a:t>dynstr</a:t>
                      </a:r>
                      <a:endParaRPr lang="zh-TW" altLang="en-US" sz="1400" dirty="0"/>
                    </a:p>
                  </a:txBody>
                  <a:tcPr/>
                </a:tc>
              </a:tr>
              <a:tr h="370840">
                <a:tc>
                  <a:txBody>
                    <a:bodyPr/>
                    <a:lstStyle/>
                    <a:p>
                      <a:r>
                        <a:rPr lang="en-US" altLang="zh-TW" sz="1200" dirty="0" smtClean="0"/>
                        <a:t>Global Offset Table</a:t>
                      </a:r>
                      <a:endParaRPr lang="zh-TW" altLang="en-US" sz="1200" dirty="0"/>
                    </a:p>
                  </a:txBody>
                  <a:tcPr/>
                </a:tc>
                <a:tc>
                  <a:txBody>
                    <a:bodyPr/>
                    <a:lstStyle/>
                    <a:p>
                      <a:r>
                        <a:rPr lang="en-US" altLang="zh-TW" sz="1400" dirty="0" err="1" smtClean="0"/>
                        <a:t>readelf</a:t>
                      </a:r>
                      <a:r>
                        <a:rPr lang="en-US" altLang="zh-TW" sz="1400" dirty="0" smtClean="0"/>
                        <a:t> -WS libhello.so</a:t>
                      </a:r>
                      <a:endParaRPr lang="zh-TW" altLang="en-US" sz="1400" dirty="0"/>
                    </a:p>
                  </a:txBody>
                  <a:tcPr/>
                </a:tc>
              </a:tr>
              <a:tr h="370840">
                <a:tc>
                  <a:txBody>
                    <a:bodyPr/>
                    <a:lstStyle/>
                    <a:p>
                      <a:r>
                        <a:rPr lang="en-US" altLang="zh-TW" sz="1200" dirty="0" smtClean="0"/>
                        <a:t>Global Offset Table</a:t>
                      </a:r>
                      <a:endParaRPr lang="zh-TW" altLang="en-US" sz="1200" dirty="0"/>
                    </a:p>
                  </a:txBody>
                  <a:tcPr/>
                </a:tc>
                <a:tc>
                  <a:txBody>
                    <a:bodyPr/>
                    <a:lstStyle/>
                    <a:p>
                      <a:r>
                        <a:rPr lang="en-US" altLang="zh-TW" sz="1400" dirty="0" err="1" smtClean="0"/>
                        <a:t>readelf</a:t>
                      </a:r>
                      <a:r>
                        <a:rPr lang="en-US" altLang="zh-TW" sz="1400" dirty="0" smtClean="0"/>
                        <a:t> -</a:t>
                      </a:r>
                      <a:r>
                        <a:rPr lang="en-US" altLang="zh-TW" sz="1400" dirty="0" err="1" smtClean="0"/>
                        <a:t>Wr</a:t>
                      </a:r>
                      <a:r>
                        <a:rPr lang="en-US" altLang="zh-TW" sz="1400" dirty="0" smtClean="0"/>
                        <a:t> libhello.so</a:t>
                      </a:r>
                      <a:endParaRPr lang="zh-TW" altLang="en-US" sz="1400" dirty="0"/>
                    </a:p>
                  </a:txBody>
                  <a:tcPr/>
                </a:tc>
              </a:tr>
              <a:tr h="370840">
                <a:tc>
                  <a:txBody>
                    <a:bodyPr/>
                    <a:lstStyle/>
                    <a:p>
                      <a:r>
                        <a:rPr lang="en-US" altLang="zh-TW" sz="1200" dirty="0" smtClean="0"/>
                        <a:t>Procedure Linkage Table</a:t>
                      </a:r>
                      <a:endParaRPr lang="zh-TW" altLang="en-US" sz="1200" dirty="0"/>
                    </a:p>
                  </a:txBody>
                  <a:tcPr/>
                </a:tc>
                <a:tc>
                  <a:txBody>
                    <a:bodyPr/>
                    <a:lstStyle/>
                    <a:p>
                      <a:r>
                        <a:rPr lang="en-US" altLang="zh-TW" sz="1400" dirty="0" err="1" smtClean="0"/>
                        <a:t>readelf</a:t>
                      </a:r>
                      <a:r>
                        <a:rPr lang="en-US" altLang="zh-TW" sz="1400" dirty="0" smtClean="0"/>
                        <a:t> -</a:t>
                      </a:r>
                      <a:r>
                        <a:rPr lang="en-US" altLang="zh-TW" sz="1400" dirty="0" err="1" smtClean="0"/>
                        <a:t>Wr</a:t>
                      </a:r>
                      <a:r>
                        <a:rPr lang="en-US" altLang="zh-TW" sz="1400" dirty="0" smtClean="0"/>
                        <a:t> exec</a:t>
                      </a:r>
                      <a:endParaRPr lang="zh-TW" altLang="en-US" sz="1400" dirty="0"/>
                    </a:p>
                  </a:txBody>
                  <a:tcPr/>
                </a:tc>
              </a:tr>
            </a:tbl>
          </a:graphicData>
        </a:graphic>
      </p:graphicFrame>
    </p:spTree>
    <p:extLst>
      <p:ext uri="{BB962C8B-B14F-4D97-AF65-F5344CB8AC3E}">
        <p14:creationId xmlns:p14="http://schemas.microsoft.com/office/powerpoint/2010/main" val="94923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9"/>
          <p:cNvGraphicFramePr>
            <a:graphicFrameLocks noGrp="1"/>
          </p:cNvGraphicFramePr>
          <p:nvPr>
            <p:extLst>
              <p:ext uri="{D42A27DB-BD31-4B8C-83A1-F6EECF244321}">
                <p14:modId xmlns:p14="http://schemas.microsoft.com/office/powerpoint/2010/main" val="3344337015"/>
              </p:ext>
            </p:extLst>
          </p:nvPr>
        </p:nvGraphicFramePr>
        <p:xfrm>
          <a:off x="2027143" y="520282"/>
          <a:ext cx="2676058" cy="5867400"/>
        </p:xfrm>
        <a:graphic>
          <a:graphicData uri="http://schemas.openxmlformats.org/drawingml/2006/table">
            <a:tbl>
              <a:tblPr firstRow="1" bandRow="1">
                <a:tableStyleId>{5C22544A-7EE6-4342-B048-85BDC9FD1C3A}</a:tableStyleId>
              </a:tblPr>
              <a:tblGrid>
                <a:gridCol w="2676058"/>
              </a:tblGrid>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Program header table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.bss</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.sym</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.line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.debug</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.strtab</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txBody>
                  <a:tcPr marL="0" marR="0" marT="19404" marB="0" horzOverflow="overflow"/>
                </a:tc>
              </a:tr>
            </a:tbl>
          </a:graphicData>
        </a:graphic>
      </p:graphicFrame>
      <p:sp>
        <p:nvSpPr>
          <p:cNvPr id="5" name="矩形 4"/>
          <p:cNvSpPr/>
          <p:nvPr/>
        </p:nvSpPr>
        <p:spPr>
          <a:xfrm>
            <a:off x="0" y="0"/>
            <a:ext cx="13716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400" dirty="0" smtClean="0"/>
          </a:p>
          <a:p>
            <a:pPr algn="ctr"/>
            <a:endParaRPr lang="en-US" altLang="zh-TW" sz="1400" dirty="0"/>
          </a:p>
          <a:p>
            <a:pPr algn="ctr"/>
            <a:endParaRPr lang="zh-TW" altLang="en-US" sz="1400" dirty="0"/>
          </a:p>
        </p:txBody>
      </p:sp>
      <p:pic>
        <p:nvPicPr>
          <p:cNvPr id="2" name="圖片 1"/>
          <p:cNvPicPr>
            <a:picLocks noChangeAspect="1"/>
          </p:cNvPicPr>
          <p:nvPr/>
        </p:nvPicPr>
        <p:blipFill>
          <a:blip r:embed="rId2"/>
          <a:stretch>
            <a:fillRect/>
          </a:stretch>
        </p:blipFill>
        <p:spPr>
          <a:xfrm>
            <a:off x="5358744" y="1822954"/>
            <a:ext cx="2466487" cy="4226091"/>
          </a:xfrm>
          <a:prstGeom prst="rect">
            <a:avLst/>
          </a:prstGeom>
        </p:spPr>
      </p:pic>
      <p:sp>
        <p:nvSpPr>
          <p:cNvPr id="3" name="矩形 2"/>
          <p:cNvSpPr/>
          <p:nvPr/>
        </p:nvSpPr>
        <p:spPr>
          <a:xfrm>
            <a:off x="4956698" y="657671"/>
            <a:ext cx="3888538" cy="1015663"/>
          </a:xfrm>
          <a:prstGeom prst="rect">
            <a:avLst/>
          </a:prstGeom>
        </p:spPr>
        <p:txBody>
          <a:bodyPr wrap="square">
            <a:spAutoFit/>
          </a:bodyPr>
          <a:lstStyle/>
          <a:p>
            <a:r>
              <a:rPr lang="en-US" altLang="zh-TW" sz="1400" b="1" dirty="0">
                <a:effectLst>
                  <a:outerShdw blurRad="38100" dist="38100" dir="2700000" algn="tl">
                    <a:srgbClr val="000000">
                      <a:alpha val="43137"/>
                    </a:srgbClr>
                  </a:outerShdw>
                </a:effectLst>
              </a:rPr>
              <a:t>【</a:t>
            </a:r>
            <a:r>
              <a:rPr lang="zh-TW" altLang="en-US" sz="1400" b="1" dirty="0">
                <a:effectLst>
                  <a:outerShdw blurRad="38100" dist="38100" dir="2700000" algn="tl">
                    <a:srgbClr val="000000">
                      <a:alpha val="43137"/>
                    </a:srgbClr>
                  </a:outerShdw>
                </a:effectLst>
              </a:rPr>
              <a:t>推薦好書</a:t>
            </a:r>
            <a:r>
              <a:rPr lang="en-US" altLang="zh-TW" sz="1400" b="1" dirty="0" smtClean="0">
                <a:effectLst>
                  <a:outerShdw blurRad="38100" dist="38100" dir="2700000" algn="tl">
                    <a:srgbClr val="000000">
                      <a:alpha val="43137"/>
                    </a:srgbClr>
                  </a:outerShdw>
                </a:effectLst>
              </a:rPr>
              <a:t>】</a:t>
            </a:r>
          </a:p>
          <a:p>
            <a:r>
              <a:rPr lang="zh-TW" altLang="en-US" sz="1400" b="1" dirty="0" smtClean="0">
                <a:effectLst>
                  <a:outerShdw blurRad="38100" dist="38100" dir="2700000" algn="tl">
                    <a:srgbClr val="000000">
                      <a:alpha val="43137"/>
                    </a:srgbClr>
                  </a:outerShdw>
                </a:effectLst>
              </a:rPr>
              <a:t>程式</a:t>
            </a:r>
            <a:r>
              <a:rPr lang="zh-TW" altLang="en-US" sz="1400" b="1" dirty="0">
                <a:effectLst>
                  <a:outerShdw blurRad="38100" dist="38100" dir="2700000" algn="tl">
                    <a:srgbClr val="000000">
                      <a:alpha val="43137"/>
                    </a:srgbClr>
                  </a:outerShdw>
                </a:effectLst>
              </a:rPr>
              <a:t>設計師的自我修養：連結、載入、程式</a:t>
            </a:r>
            <a:r>
              <a:rPr lang="zh-TW" altLang="en-US" sz="1400" b="1" dirty="0" smtClean="0">
                <a:effectLst>
                  <a:outerShdw blurRad="38100" dist="38100" dir="2700000" algn="tl">
                    <a:srgbClr val="000000">
                      <a:alpha val="43137"/>
                    </a:srgbClr>
                  </a:outerShdw>
                </a:effectLst>
              </a:rPr>
              <a:t>庫</a:t>
            </a:r>
            <a:endParaRPr lang="en-US" altLang="zh-TW" sz="1400" b="1" dirty="0" smtClean="0">
              <a:effectLst>
                <a:outerShdw blurRad="38100" dist="38100" dir="2700000" algn="tl">
                  <a:srgbClr val="000000">
                    <a:alpha val="43137"/>
                  </a:srgbClr>
                </a:outerShdw>
              </a:effectLst>
            </a:endParaRPr>
          </a:p>
          <a:p>
            <a:r>
              <a:rPr lang="en-US" altLang="zh-TW" sz="3200" dirty="0" smtClean="0"/>
              <a:t>CH3|Ch 4</a:t>
            </a:r>
            <a:endParaRPr lang="zh-TW" altLang="en-US" sz="3200" dirty="0"/>
          </a:p>
        </p:txBody>
      </p:sp>
    </p:spTree>
    <p:extLst>
      <p:ext uri="{BB962C8B-B14F-4D97-AF65-F5344CB8AC3E}">
        <p14:creationId xmlns:p14="http://schemas.microsoft.com/office/powerpoint/2010/main" val="1647146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9"/>
          <p:cNvGraphicFramePr>
            <a:graphicFrameLocks noGrp="1"/>
          </p:cNvGraphicFramePr>
          <p:nvPr>
            <p:extLst>
              <p:ext uri="{D42A27DB-BD31-4B8C-83A1-F6EECF244321}">
                <p14:modId xmlns:p14="http://schemas.microsoft.com/office/powerpoint/2010/main" val="612818098"/>
              </p:ext>
            </p:extLst>
          </p:nvPr>
        </p:nvGraphicFramePr>
        <p:xfrm>
          <a:off x="2905684" y="538211"/>
          <a:ext cx="2676058" cy="5867400"/>
        </p:xfrm>
        <a:graphic>
          <a:graphicData uri="http://schemas.openxmlformats.org/drawingml/2006/table">
            <a:tbl>
              <a:tblPr firstRow="1" bandRow="1">
                <a:tableStyleId>{5C22544A-7EE6-4342-B048-85BDC9FD1C3A}</a:tableStyleId>
              </a:tblPr>
              <a:tblGrid>
                <a:gridCol w="2676058"/>
              </a:tblGrid>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Program header table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.bss</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.sym</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.line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.debug</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r>
                        <a:rPr kumimoji="0" lang="en-IN" sz="22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AR PL KaitiM GB" charset="0"/>
                          <a:cs typeface="Times New Roman" pitchFamily="18" charset="0"/>
                        </a:rPr>
                        <a:t>str</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tab</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txBody>
                  <a:tcPr marL="0" marR="0" marT="19404" marB="0" horzOverflow="overflow"/>
                </a:tc>
              </a:tr>
            </a:tbl>
          </a:graphicData>
        </a:graphic>
      </p:graphicFrame>
      <p:sp>
        <p:nvSpPr>
          <p:cNvPr id="5" name="矩形 4"/>
          <p:cNvSpPr/>
          <p:nvPr/>
        </p:nvSpPr>
        <p:spPr>
          <a:xfrm>
            <a:off x="0" y="0"/>
            <a:ext cx="13716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400" dirty="0" smtClean="0"/>
          </a:p>
          <a:p>
            <a:pPr algn="ctr"/>
            <a:endParaRPr lang="en-US" altLang="zh-TW" sz="1400" dirty="0"/>
          </a:p>
          <a:p>
            <a:pPr algn="ctr"/>
            <a:endParaRPr lang="zh-TW" altLang="en-US" sz="1400" dirty="0"/>
          </a:p>
        </p:txBody>
      </p:sp>
      <p:sp>
        <p:nvSpPr>
          <p:cNvPr id="2" name="矩形 1"/>
          <p:cNvSpPr/>
          <p:nvPr/>
        </p:nvSpPr>
        <p:spPr>
          <a:xfrm>
            <a:off x="1273698" y="2016169"/>
            <a:ext cx="1664174" cy="369332"/>
          </a:xfrm>
          <a:prstGeom prst="rect">
            <a:avLst/>
          </a:prstGeom>
        </p:spPr>
        <p:txBody>
          <a:bodyPr wrap="none">
            <a:spAutoFit/>
          </a:bodyPr>
          <a:lstStyle/>
          <a:p>
            <a:r>
              <a:rPr lang="en-US" altLang="zh-TW" dirty="0" err="1"/>
              <a:t>readelf</a:t>
            </a:r>
            <a:r>
              <a:rPr lang="en-US" altLang="zh-TW" dirty="0"/>
              <a:t> </a:t>
            </a:r>
            <a:r>
              <a:rPr lang="en-US" altLang="zh-TW" b="1" dirty="0">
                <a:solidFill>
                  <a:srgbClr val="FF0000"/>
                </a:solidFill>
                <a:effectLst>
                  <a:outerShdw blurRad="38100" dist="38100" dir="2700000" algn="tl">
                    <a:srgbClr val="000000">
                      <a:alpha val="43137"/>
                    </a:srgbClr>
                  </a:outerShdw>
                </a:effectLst>
              </a:rPr>
              <a:t>-S </a:t>
            </a:r>
            <a:r>
              <a:rPr lang="en-US" altLang="zh-TW" dirty="0" err="1"/>
              <a:t>test.o</a:t>
            </a:r>
            <a:endParaRPr lang="zh-TW" altLang="en-US" dirty="0"/>
          </a:p>
        </p:txBody>
      </p:sp>
      <p:sp>
        <p:nvSpPr>
          <p:cNvPr id="6" name="矩形圖說文字 5"/>
          <p:cNvSpPr/>
          <p:nvPr/>
        </p:nvSpPr>
        <p:spPr>
          <a:xfrm>
            <a:off x="5685255" y="990600"/>
            <a:ext cx="1576158" cy="304800"/>
          </a:xfrm>
          <a:prstGeom prst="wedgeRectCallout">
            <a:avLst>
              <a:gd name="adj1" fmla="val -55625"/>
              <a:gd name="adj2" fmla="val -514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t>readelf</a:t>
            </a:r>
            <a:r>
              <a:rPr lang="en-US" altLang="zh-TW" dirty="0"/>
              <a:t> </a:t>
            </a:r>
            <a:r>
              <a:rPr lang="en-US" altLang="zh-TW" dirty="0">
                <a:solidFill>
                  <a:srgbClr val="FFFF00"/>
                </a:solidFill>
              </a:rPr>
              <a:t>-l </a:t>
            </a:r>
            <a:r>
              <a:rPr lang="en-US" altLang="zh-TW" dirty="0" smtClean="0"/>
              <a:t>test</a:t>
            </a:r>
            <a:endParaRPr lang="zh-TW" altLang="en-US" dirty="0"/>
          </a:p>
        </p:txBody>
      </p:sp>
      <p:sp>
        <p:nvSpPr>
          <p:cNvPr id="7" name="矩形圖說文字 6"/>
          <p:cNvSpPr/>
          <p:nvPr/>
        </p:nvSpPr>
        <p:spPr>
          <a:xfrm>
            <a:off x="5685255" y="385811"/>
            <a:ext cx="1576158" cy="304800"/>
          </a:xfrm>
          <a:prstGeom prst="wedgeRectCallout">
            <a:avLst>
              <a:gd name="adj1" fmla="val -55625"/>
              <a:gd name="adj2" fmla="val -514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t>readelf</a:t>
            </a:r>
            <a:r>
              <a:rPr lang="en-US" altLang="zh-TW" dirty="0"/>
              <a:t> </a:t>
            </a:r>
            <a:r>
              <a:rPr lang="en-US" altLang="zh-TW" dirty="0" smtClean="0">
                <a:solidFill>
                  <a:srgbClr val="FFFF00"/>
                </a:solidFill>
              </a:rPr>
              <a:t>-h </a:t>
            </a:r>
            <a:r>
              <a:rPr lang="en-US" altLang="zh-TW" dirty="0" smtClean="0"/>
              <a:t>test</a:t>
            </a:r>
            <a:endParaRPr lang="zh-TW" altLang="en-US" dirty="0"/>
          </a:p>
        </p:txBody>
      </p:sp>
      <p:sp>
        <p:nvSpPr>
          <p:cNvPr id="8" name="矩形 7"/>
          <p:cNvSpPr/>
          <p:nvPr/>
        </p:nvSpPr>
        <p:spPr>
          <a:xfrm>
            <a:off x="6750424" y="6036279"/>
            <a:ext cx="1968744" cy="646331"/>
          </a:xfrm>
          <a:prstGeom prst="rect">
            <a:avLst/>
          </a:prstGeom>
        </p:spPr>
        <p:txBody>
          <a:bodyPr wrap="none">
            <a:spAutoFit/>
          </a:bodyPr>
          <a:lstStyle/>
          <a:p>
            <a:pPr marL="285750" indent="-285750">
              <a:buFont typeface="Wingdings" panose="05000000000000000000" pitchFamily="2" charset="2"/>
              <a:buChar char="Ø"/>
            </a:pPr>
            <a:r>
              <a:rPr lang="en-US" altLang="zh-TW" dirty="0" err="1" smtClean="0"/>
              <a:t>readelf</a:t>
            </a:r>
            <a:r>
              <a:rPr lang="en-US" altLang="zh-TW" dirty="0" smtClean="0"/>
              <a:t>  test</a:t>
            </a:r>
          </a:p>
          <a:p>
            <a:pPr marL="285750" indent="-285750">
              <a:buFont typeface="Wingdings" panose="05000000000000000000" pitchFamily="2" charset="2"/>
              <a:buChar char="Ø"/>
            </a:pPr>
            <a:r>
              <a:rPr lang="en-US" altLang="zh-TW" dirty="0" err="1" smtClean="0"/>
              <a:t>readelf</a:t>
            </a:r>
            <a:r>
              <a:rPr lang="en-US" altLang="zh-TW" dirty="0" smtClean="0"/>
              <a:t> </a:t>
            </a:r>
            <a:r>
              <a:rPr lang="en-US" altLang="zh-TW" dirty="0"/>
              <a:t>-h </a:t>
            </a:r>
            <a:r>
              <a:rPr lang="en-US" altLang="zh-TW" dirty="0" err="1" smtClean="0"/>
              <a:t>test.o</a:t>
            </a:r>
            <a:endParaRPr lang="zh-TW" altLang="en-US" dirty="0"/>
          </a:p>
        </p:txBody>
      </p:sp>
      <p:sp>
        <p:nvSpPr>
          <p:cNvPr id="9" name="矩形 8"/>
          <p:cNvSpPr/>
          <p:nvPr/>
        </p:nvSpPr>
        <p:spPr>
          <a:xfrm>
            <a:off x="5742107" y="3644850"/>
            <a:ext cx="1638525" cy="369332"/>
          </a:xfrm>
          <a:prstGeom prst="rect">
            <a:avLst/>
          </a:prstGeom>
        </p:spPr>
        <p:txBody>
          <a:bodyPr wrap="none">
            <a:spAutoFit/>
          </a:bodyPr>
          <a:lstStyle/>
          <a:p>
            <a:r>
              <a:rPr lang="en-US" altLang="zh-TW" dirty="0" err="1"/>
              <a:t>readelf</a:t>
            </a:r>
            <a:r>
              <a:rPr lang="en-US" altLang="zh-TW" dirty="0"/>
              <a:t> -r </a:t>
            </a:r>
            <a:r>
              <a:rPr lang="en-US" altLang="zh-TW" dirty="0" err="1"/>
              <a:t>test.o</a:t>
            </a:r>
            <a:endParaRPr lang="zh-TW" altLang="en-US" dirty="0"/>
          </a:p>
        </p:txBody>
      </p:sp>
      <p:sp>
        <p:nvSpPr>
          <p:cNvPr id="12" name="矩形 11"/>
          <p:cNvSpPr/>
          <p:nvPr/>
        </p:nvSpPr>
        <p:spPr>
          <a:xfrm>
            <a:off x="5956231" y="5389948"/>
            <a:ext cx="2610364" cy="646331"/>
          </a:xfrm>
          <a:prstGeom prst="rect">
            <a:avLst/>
          </a:prstGeom>
        </p:spPr>
        <p:txBody>
          <a:bodyPr wrap="square">
            <a:spAutoFit/>
          </a:bodyPr>
          <a:lstStyle/>
          <a:p>
            <a:r>
              <a:rPr lang="zh-TW" altLang="en-US" dirty="0"/>
              <a:t>字符串表</a:t>
            </a:r>
            <a:r>
              <a:rPr lang="en-US" altLang="zh-TW" dirty="0"/>
              <a:t>section .</a:t>
            </a:r>
            <a:r>
              <a:rPr lang="en-US" altLang="zh-TW" dirty="0" err="1"/>
              <a:t>strtab</a:t>
            </a:r>
            <a:r>
              <a:rPr lang="zh-TW" altLang="en-US" dirty="0" smtClean="0"/>
              <a:t>。</a:t>
            </a:r>
            <a:endParaRPr lang="en-US" altLang="zh-TW" dirty="0"/>
          </a:p>
          <a:p>
            <a:r>
              <a:rPr lang="en-US" altLang="zh-TW" dirty="0" err="1" smtClean="0"/>
              <a:t>readelf</a:t>
            </a:r>
            <a:r>
              <a:rPr lang="en-US" altLang="zh-TW" dirty="0" smtClean="0"/>
              <a:t> </a:t>
            </a:r>
            <a:r>
              <a:rPr lang="en-US" altLang="zh-TW" dirty="0"/>
              <a:t>-x 8 ./</a:t>
            </a:r>
            <a:r>
              <a:rPr lang="en-US" altLang="zh-TW" dirty="0" err="1"/>
              <a:t>sum.o</a:t>
            </a:r>
            <a:r>
              <a:rPr lang="en-US" altLang="zh-TW" dirty="0"/>
              <a:t> </a:t>
            </a:r>
            <a:endParaRPr lang="zh-TW" altLang="en-US" dirty="0"/>
          </a:p>
        </p:txBody>
      </p:sp>
      <p:sp>
        <p:nvSpPr>
          <p:cNvPr id="14" name="矩形 13"/>
          <p:cNvSpPr/>
          <p:nvPr/>
        </p:nvSpPr>
        <p:spPr>
          <a:xfrm>
            <a:off x="1583453" y="6488668"/>
            <a:ext cx="3585149"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查看符號表</a:t>
            </a:r>
            <a:r>
              <a:rPr lang="en-US" altLang="zh-TW" b="1" dirty="0" smtClean="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symtab</a:t>
            </a:r>
            <a:r>
              <a:rPr lang="en-US" altLang="zh-TW" b="1" dirty="0">
                <a:effectLst>
                  <a:outerShdw blurRad="38100" dist="38100" dir="2700000" algn="tl">
                    <a:srgbClr val="000000">
                      <a:alpha val="43137"/>
                    </a:srgbClr>
                  </a:outerShdw>
                </a:effectLst>
              </a:rPr>
              <a:t>)section</a:t>
            </a:r>
            <a:r>
              <a:rPr lang="zh-TW" altLang="en-US" b="1" dirty="0">
                <a:effectLst>
                  <a:outerShdw blurRad="38100" dist="38100" dir="2700000" algn="tl">
                    <a:srgbClr val="000000">
                      <a:alpha val="43137"/>
                    </a:srgbClr>
                  </a:outerShdw>
                </a:effectLst>
              </a:rPr>
              <a:t>的内容</a:t>
            </a:r>
          </a:p>
        </p:txBody>
      </p:sp>
      <p:sp>
        <p:nvSpPr>
          <p:cNvPr id="16" name="矩形圖說文字 15"/>
          <p:cNvSpPr/>
          <p:nvPr/>
        </p:nvSpPr>
        <p:spPr>
          <a:xfrm>
            <a:off x="5742107" y="3109839"/>
            <a:ext cx="1576158" cy="304800"/>
          </a:xfrm>
          <a:prstGeom prst="wedgeRectCallout">
            <a:avLst>
              <a:gd name="adj1" fmla="val -55625"/>
              <a:gd name="adj2" fmla="val -514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err="1"/>
              <a:t>readelf</a:t>
            </a:r>
            <a:r>
              <a:rPr lang="en-US" altLang="zh-TW" dirty="0"/>
              <a:t> </a:t>
            </a:r>
            <a:r>
              <a:rPr lang="en-US" altLang="zh-TW" dirty="0" smtClean="0">
                <a:solidFill>
                  <a:srgbClr val="FFFF00"/>
                </a:solidFill>
              </a:rPr>
              <a:t>-s </a:t>
            </a:r>
            <a:r>
              <a:rPr lang="en-US" altLang="zh-TW" dirty="0" smtClean="0"/>
              <a:t>test</a:t>
            </a:r>
            <a:endParaRPr lang="zh-TW" altLang="en-US" dirty="0"/>
          </a:p>
        </p:txBody>
      </p:sp>
      <p:sp>
        <p:nvSpPr>
          <p:cNvPr id="17" name="矩形 16"/>
          <p:cNvSpPr/>
          <p:nvPr/>
        </p:nvSpPr>
        <p:spPr>
          <a:xfrm>
            <a:off x="6082894" y="4042713"/>
            <a:ext cx="2470741" cy="369332"/>
          </a:xfrm>
          <a:prstGeom prst="rect">
            <a:avLst/>
          </a:prstGeom>
        </p:spPr>
        <p:txBody>
          <a:bodyPr wrap="none">
            <a:spAutoFit/>
          </a:bodyPr>
          <a:lstStyle/>
          <a:p>
            <a:r>
              <a:rPr lang="en-US" altLang="zh-TW" dirty="0" err="1"/>
              <a:t>readelf</a:t>
            </a:r>
            <a:r>
              <a:rPr lang="en-US" altLang="zh-TW" dirty="0"/>
              <a:t> -</a:t>
            </a:r>
            <a:r>
              <a:rPr lang="en-US" altLang="zh-TW" dirty="0" err="1"/>
              <a:t>rw</a:t>
            </a:r>
            <a:r>
              <a:rPr lang="en-US" altLang="zh-TW" dirty="0"/>
              <a:t> </a:t>
            </a:r>
            <a:r>
              <a:rPr lang="en-US" altLang="zh-TW" dirty="0" err="1"/>
              <a:t>flow_change</a:t>
            </a:r>
            <a:endParaRPr lang="zh-TW" altLang="en-US" dirty="0"/>
          </a:p>
        </p:txBody>
      </p:sp>
    </p:spTree>
    <p:extLst>
      <p:ext uri="{BB962C8B-B14F-4D97-AF65-F5344CB8AC3E}">
        <p14:creationId xmlns:p14="http://schemas.microsoft.com/office/powerpoint/2010/main" val="4066985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6626" y="1240023"/>
            <a:ext cx="4194362" cy="5364252"/>
          </a:xfrm>
          <a:solidFill>
            <a:schemeClr val="accent4">
              <a:lumMod val="20000"/>
              <a:lumOff val="80000"/>
            </a:schemeClr>
          </a:solidFill>
        </p:spPr>
        <p:txBody>
          <a:bodyPr>
            <a:normAutofit fontScale="47500" lnSpcReduction="20000"/>
          </a:bodyPr>
          <a:lstStyle/>
          <a:p>
            <a:pPr marL="0" indent="0">
              <a:buNone/>
            </a:pPr>
            <a:r>
              <a:rPr lang="en-US" altLang="zh-TW" dirty="0"/>
              <a:t>ELF Header:</a:t>
            </a:r>
          </a:p>
          <a:p>
            <a:pPr marL="0" indent="0">
              <a:buNone/>
            </a:pPr>
            <a:r>
              <a:rPr lang="en-US" altLang="zh-TW" dirty="0"/>
              <a:t>  </a:t>
            </a:r>
            <a:r>
              <a:rPr lang="en-US" altLang="zh-TW" b="1" dirty="0">
                <a:solidFill>
                  <a:srgbClr val="FF0000"/>
                </a:solidFill>
                <a:effectLst>
                  <a:outerShdw blurRad="38100" dist="38100" dir="2700000" algn="tl">
                    <a:srgbClr val="000000">
                      <a:alpha val="43137"/>
                    </a:srgbClr>
                  </a:outerShdw>
                </a:effectLst>
              </a:rPr>
              <a:t>Magic:   7f 45 4c 46 01 01 01 00 00 00 00 00 00 00 00 00 </a:t>
            </a:r>
          </a:p>
          <a:p>
            <a:pPr marL="0" indent="0">
              <a:buNone/>
            </a:pPr>
            <a:r>
              <a:rPr lang="en-US" altLang="zh-TW" dirty="0"/>
              <a:t>  </a:t>
            </a:r>
            <a:r>
              <a:rPr lang="en-US" altLang="zh-TW" b="1" dirty="0">
                <a:solidFill>
                  <a:srgbClr val="00B050"/>
                </a:solidFill>
                <a:effectLst>
                  <a:outerShdw blurRad="38100" dist="38100" dir="2700000" algn="tl">
                    <a:srgbClr val="000000">
                      <a:alpha val="43137"/>
                    </a:srgbClr>
                  </a:outerShdw>
                </a:effectLst>
              </a:rPr>
              <a:t>Class:                             ELF32</a:t>
            </a:r>
          </a:p>
          <a:p>
            <a:pPr marL="0" indent="0">
              <a:buNone/>
            </a:pPr>
            <a:r>
              <a:rPr lang="en-US" altLang="zh-TW" dirty="0"/>
              <a:t>  </a:t>
            </a:r>
            <a:r>
              <a:rPr lang="en-US" altLang="zh-TW" b="1" dirty="0">
                <a:solidFill>
                  <a:srgbClr val="002060"/>
                </a:solidFill>
                <a:effectLst>
                  <a:outerShdw blurRad="38100" dist="38100" dir="2700000" algn="tl">
                    <a:srgbClr val="000000">
                      <a:alpha val="43137"/>
                    </a:srgbClr>
                  </a:outerShdw>
                </a:effectLst>
              </a:rPr>
              <a:t>Data:                              2's complement, little endian</a:t>
            </a:r>
          </a:p>
          <a:p>
            <a:pPr marL="0" indent="0">
              <a:buNone/>
            </a:pPr>
            <a:r>
              <a:rPr lang="en-US" altLang="zh-TW" dirty="0"/>
              <a:t>  Version:                           1 (current)</a:t>
            </a:r>
          </a:p>
          <a:p>
            <a:pPr marL="0" indent="0">
              <a:buNone/>
            </a:pPr>
            <a:r>
              <a:rPr lang="en-US" altLang="zh-TW" dirty="0"/>
              <a:t>  OS/ABI:                            UNIX - System V</a:t>
            </a:r>
          </a:p>
          <a:p>
            <a:pPr marL="0" indent="0">
              <a:buNone/>
            </a:pPr>
            <a:r>
              <a:rPr lang="en-US" altLang="zh-TW" dirty="0"/>
              <a:t>  ABI Version:                       0</a:t>
            </a:r>
          </a:p>
          <a:p>
            <a:pPr marL="0" indent="0">
              <a:buNone/>
            </a:pPr>
            <a:r>
              <a:rPr lang="en-US" altLang="zh-TW" dirty="0"/>
              <a:t>  Type:                              </a:t>
            </a:r>
            <a:r>
              <a:rPr lang="en-US" altLang="zh-TW" b="1" dirty="0">
                <a:solidFill>
                  <a:srgbClr val="7030A0"/>
                </a:solidFill>
                <a:effectLst>
                  <a:outerShdw blurRad="38100" dist="38100" dir="2700000" algn="tl">
                    <a:srgbClr val="000000">
                      <a:alpha val="43137"/>
                    </a:srgbClr>
                  </a:outerShdw>
                </a:effectLst>
              </a:rPr>
              <a:t>DYN (Shared object file)</a:t>
            </a:r>
          </a:p>
          <a:p>
            <a:pPr marL="0" indent="0">
              <a:buNone/>
            </a:pPr>
            <a:r>
              <a:rPr lang="en-US" altLang="zh-TW" dirty="0"/>
              <a:t>  </a:t>
            </a:r>
            <a:r>
              <a:rPr lang="en-US" altLang="zh-TW" b="1" dirty="0">
                <a:solidFill>
                  <a:srgbClr val="002060"/>
                </a:solidFill>
                <a:effectLst>
                  <a:outerShdw blurRad="38100" dist="38100" dir="2700000" algn="tl">
                    <a:srgbClr val="000000">
                      <a:alpha val="43137"/>
                    </a:srgbClr>
                  </a:outerShdw>
                </a:effectLst>
              </a:rPr>
              <a:t>Machine:                           Intel 80386</a:t>
            </a:r>
          </a:p>
          <a:p>
            <a:pPr marL="0" indent="0">
              <a:buNone/>
            </a:pPr>
            <a:r>
              <a:rPr lang="en-US" altLang="zh-TW" dirty="0"/>
              <a:t>  Version:                          </a:t>
            </a:r>
            <a:r>
              <a:rPr lang="en-US" altLang="zh-TW" dirty="0" smtClean="0"/>
              <a:t> </a:t>
            </a:r>
            <a:r>
              <a:rPr lang="en-US" altLang="zh-TW" dirty="0"/>
              <a:t>0x1</a:t>
            </a:r>
          </a:p>
          <a:p>
            <a:pPr marL="0" indent="0">
              <a:buNone/>
            </a:pPr>
            <a:r>
              <a:rPr lang="en-US" altLang="zh-TW" dirty="0"/>
              <a:t>  Entry point address:               0x420</a:t>
            </a:r>
          </a:p>
          <a:p>
            <a:pPr marL="0" indent="0">
              <a:buNone/>
            </a:pPr>
            <a:r>
              <a:rPr lang="en-US" altLang="zh-TW" dirty="0"/>
              <a:t>  Start of program headers:          52 (bytes into file)</a:t>
            </a:r>
          </a:p>
          <a:p>
            <a:pPr marL="0" indent="0">
              <a:buNone/>
            </a:pPr>
            <a:r>
              <a:rPr lang="en-US" altLang="zh-TW" dirty="0"/>
              <a:t>  Start of </a:t>
            </a:r>
            <a:r>
              <a:rPr lang="en-US" altLang="zh-TW" b="1" dirty="0">
                <a:effectLst>
                  <a:outerShdw blurRad="38100" dist="38100" dir="2700000" algn="tl">
                    <a:srgbClr val="000000">
                      <a:alpha val="43137"/>
                    </a:srgbClr>
                  </a:outerShdw>
                </a:effectLst>
              </a:rPr>
              <a:t>section headers</a:t>
            </a:r>
            <a:r>
              <a:rPr lang="en-US" altLang="zh-TW" dirty="0"/>
              <a:t>:          6272 (bytes into file)</a:t>
            </a:r>
          </a:p>
          <a:p>
            <a:pPr marL="0" indent="0">
              <a:buNone/>
            </a:pPr>
            <a:r>
              <a:rPr lang="en-US" altLang="zh-TW" dirty="0"/>
              <a:t>  Flags:                             0x0</a:t>
            </a:r>
          </a:p>
          <a:p>
            <a:pPr marL="0" indent="0">
              <a:buNone/>
            </a:pPr>
            <a:r>
              <a:rPr lang="en-US" altLang="zh-TW" dirty="0"/>
              <a:t>  Size of this header:               52 (bytes)</a:t>
            </a:r>
          </a:p>
          <a:p>
            <a:pPr marL="0" indent="0">
              <a:buNone/>
            </a:pPr>
            <a:r>
              <a:rPr lang="en-US" altLang="zh-TW" dirty="0"/>
              <a:t>  Size of program headers:           32 (bytes)</a:t>
            </a:r>
          </a:p>
          <a:p>
            <a:pPr marL="0" indent="0">
              <a:buNone/>
            </a:pPr>
            <a:r>
              <a:rPr lang="en-US" altLang="zh-TW" dirty="0"/>
              <a:t>  Number of program headers:         9</a:t>
            </a:r>
          </a:p>
          <a:p>
            <a:pPr marL="0" indent="0">
              <a:buNone/>
            </a:pPr>
            <a:r>
              <a:rPr lang="en-US" altLang="zh-TW" dirty="0"/>
              <a:t>  Size of section headers:           40 (bytes)</a:t>
            </a:r>
          </a:p>
          <a:p>
            <a:pPr marL="0" indent="0">
              <a:buNone/>
            </a:pPr>
            <a:r>
              <a:rPr lang="en-US" altLang="zh-TW" dirty="0"/>
              <a:t>  Number of section headers:         31</a:t>
            </a:r>
          </a:p>
          <a:p>
            <a:pPr marL="0" indent="0">
              <a:buNone/>
            </a:pPr>
            <a:r>
              <a:rPr lang="en-US" altLang="zh-TW" dirty="0"/>
              <a:t>  Section header string table index: </a:t>
            </a:r>
            <a:r>
              <a:rPr lang="en-US" altLang="zh-TW" dirty="0" smtClean="0"/>
              <a:t>30</a:t>
            </a:r>
            <a:endParaRPr lang="en-US" altLang="zh-TW" dirty="0"/>
          </a:p>
        </p:txBody>
      </p:sp>
      <p:sp>
        <p:nvSpPr>
          <p:cNvPr id="5" name="內容版面配置區 2"/>
          <p:cNvSpPr txBox="1">
            <a:spLocks/>
          </p:cNvSpPr>
          <p:nvPr/>
        </p:nvSpPr>
        <p:spPr>
          <a:xfrm>
            <a:off x="4626666" y="1942510"/>
            <a:ext cx="4517334" cy="3959279"/>
          </a:xfrm>
          <a:prstGeom prst="rect">
            <a:avLst/>
          </a:prstGeom>
          <a:solidFill>
            <a:schemeClr val="accent4">
              <a:lumMod val="20000"/>
              <a:lumOff val="80000"/>
            </a:schemeClr>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err="1" smtClean="0"/>
              <a:t>typedef</a:t>
            </a:r>
            <a:r>
              <a:rPr lang="en-US" altLang="zh-TW" dirty="0" smtClean="0"/>
              <a:t> </a:t>
            </a:r>
            <a:r>
              <a:rPr lang="en-US" altLang="zh-TW" dirty="0" err="1" smtClean="0"/>
              <a:t>struct</a:t>
            </a:r>
            <a:r>
              <a:rPr lang="en-US" altLang="zh-TW" dirty="0" smtClean="0"/>
              <a:t> {</a:t>
            </a:r>
          </a:p>
          <a:p>
            <a:pPr marL="0" indent="0">
              <a:buFont typeface="Arial" panose="020B0604020202020204" pitchFamily="34" charset="0"/>
              <a:buNone/>
            </a:pPr>
            <a:r>
              <a:rPr lang="en-US" altLang="zh-TW" dirty="0" smtClean="0"/>
              <a:t>  unsigned char     </a:t>
            </a:r>
            <a:r>
              <a:rPr lang="en-US" altLang="zh-TW" dirty="0" err="1" smtClean="0"/>
              <a:t>e_ident</a:t>
            </a:r>
            <a:r>
              <a:rPr lang="en-US" altLang="zh-TW" dirty="0" smtClean="0"/>
              <a:t>[EI_NIDENT];     // ELF </a:t>
            </a:r>
            <a:r>
              <a:rPr lang="zh-TW" altLang="en-US" dirty="0" smtClean="0"/>
              <a:t>辨識代號區</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e_type</a:t>
            </a:r>
            <a:r>
              <a:rPr lang="en-US" altLang="zh-TW" dirty="0" smtClean="0"/>
              <a:t>;                 // ELF</a:t>
            </a:r>
            <a:r>
              <a:rPr lang="zh-TW" altLang="en-US" dirty="0" smtClean="0"/>
              <a:t>檔案類型代號</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e_machine</a:t>
            </a:r>
            <a:r>
              <a:rPr lang="en-US" altLang="zh-TW" dirty="0" smtClean="0"/>
              <a:t>;              // </a:t>
            </a:r>
            <a:r>
              <a:rPr lang="zh-TW" altLang="en-US" dirty="0" smtClean="0"/>
              <a:t>機器平台代號</a:t>
            </a:r>
          </a:p>
          <a:p>
            <a:pPr marL="0" indent="0">
              <a:buFont typeface="Arial" panose="020B0604020202020204" pitchFamily="34" charset="0"/>
              <a:buNone/>
            </a:pPr>
            <a:r>
              <a:rPr lang="zh-TW" altLang="en-US" dirty="0" smtClean="0"/>
              <a:t>  </a:t>
            </a:r>
            <a:r>
              <a:rPr lang="en-US" altLang="zh-TW" dirty="0" smtClean="0"/>
              <a:t>Elf32_Word        </a:t>
            </a:r>
            <a:r>
              <a:rPr lang="en-US" altLang="zh-TW" dirty="0" err="1" smtClean="0"/>
              <a:t>e_version</a:t>
            </a:r>
            <a:r>
              <a:rPr lang="en-US" altLang="zh-TW" dirty="0" smtClean="0"/>
              <a:t>;              // </a:t>
            </a:r>
            <a:r>
              <a:rPr lang="zh-TW" altLang="en-US" dirty="0" smtClean="0"/>
              <a:t>版本資訊</a:t>
            </a:r>
          </a:p>
          <a:p>
            <a:pPr marL="0" indent="0">
              <a:buFont typeface="Arial" panose="020B0604020202020204" pitchFamily="34" charset="0"/>
              <a:buNone/>
            </a:pPr>
            <a:r>
              <a:rPr lang="zh-TW" altLang="en-US" dirty="0" smtClean="0"/>
              <a:t>  </a:t>
            </a:r>
            <a:r>
              <a:rPr lang="en-US" altLang="zh-TW" b="1" dirty="0" smtClean="0">
                <a:solidFill>
                  <a:srgbClr val="FF0000"/>
                </a:solidFill>
                <a:effectLst>
                  <a:outerShdw blurRad="38100" dist="38100" dir="2700000" algn="tl">
                    <a:srgbClr val="000000">
                      <a:alpha val="43137"/>
                    </a:srgbClr>
                  </a:outerShdw>
                </a:effectLst>
              </a:rPr>
              <a:t>Elf32_Addr        </a:t>
            </a:r>
            <a:r>
              <a:rPr lang="en-US" altLang="zh-TW" b="1" dirty="0" err="1" smtClean="0">
                <a:solidFill>
                  <a:srgbClr val="FF0000"/>
                </a:solidFill>
                <a:effectLst>
                  <a:outerShdw blurRad="38100" dist="38100" dir="2700000" algn="tl">
                    <a:srgbClr val="000000">
                      <a:alpha val="43137"/>
                    </a:srgbClr>
                  </a:outerShdw>
                </a:effectLst>
              </a:rPr>
              <a:t>e_entry</a:t>
            </a:r>
            <a:r>
              <a:rPr lang="en-US" altLang="zh-TW" b="1" dirty="0" smtClean="0">
                <a:solidFill>
                  <a:srgbClr val="FF0000"/>
                </a:solidFill>
                <a:effectLst>
                  <a:outerShdw blurRad="38100" dist="38100" dir="2700000" algn="tl">
                    <a:srgbClr val="000000">
                      <a:alpha val="43137"/>
                    </a:srgbClr>
                  </a:outerShdw>
                </a:effectLst>
              </a:rPr>
              <a:t>;                // </a:t>
            </a:r>
            <a:r>
              <a:rPr lang="zh-TW" altLang="en-US" b="1" dirty="0" smtClean="0">
                <a:solidFill>
                  <a:srgbClr val="FF0000"/>
                </a:solidFill>
                <a:effectLst>
                  <a:outerShdw blurRad="38100" dist="38100" dir="2700000" algn="tl">
                    <a:srgbClr val="000000">
                      <a:alpha val="43137"/>
                    </a:srgbClr>
                  </a:outerShdw>
                </a:effectLst>
              </a:rPr>
              <a:t>程式的起始位址</a:t>
            </a:r>
          </a:p>
          <a:p>
            <a:pPr marL="0" indent="0">
              <a:buFont typeface="Arial" panose="020B0604020202020204" pitchFamily="34" charset="0"/>
              <a:buNone/>
            </a:pPr>
            <a:r>
              <a:rPr lang="zh-TW" altLang="en-US" b="1" dirty="0" smtClean="0">
                <a:solidFill>
                  <a:srgbClr val="FF0000"/>
                </a:solidFill>
                <a:effectLst>
                  <a:outerShdw blurRad="38100" dist="38100" dir="2700000" algn="tl">
                    <a:srgbClr val="000000">
                      <a:alpha val="43137"/>
                    </a:srgbClr>
                  </a:outerShdw>
                </a:effectLst>
              </a:rPr>
              <a:t>  </a:t>
            </a:r>
            <a:r>
              <a:rPr lang="en-US" altLang="zh-TW" b="1" dirty="0" smtClean="0">
                <a:solidFill>
                  <a:srgbClr val="FF0000"/>
                </a:solidFill>
                <a:effectLst>
                  <a:outerShdw blurRad="38100" dist="38100" dir="2700000" algn="tl">
                    <a:srgbClr val="000000">
                      <a:alpha val="43137"/>
                    </a:srgbClr>
                  </a:outerShdw>
                </a:effectLst>
              </a:rPr>
              <a:t>Elf32_Off         </a:t>
            </a:r>
            <a:r>
              <a:rPr lang="en-US" altLang="zh-TW" b="1" dirty="0" err="1" smtClean="0">
                <a:solidFill>
                  <a:srgbClr val="FF0000"/>
                </a:solidFill>
                <a:effectLst>
                  <a:outerShdw blurRad="38100" dist="38100" dir="2700000" algn="tl">
                    <a:srgbClr val="000000">
                      <a:alpha val="43137"/>
                    </a:srgbClr>
                  </a:outerShdw>
                </a:effectLst>
              </a:rPr>
              <a:t>e_phoff</a:t>
            </a:r>
            <a:r>
              <a:rPr lang="en-US" altLang="zh-TW" b="1" dirty="0" smtClean="0">
                <a:solidFill>
                  <a:srgbClr val="FF0000"/>
                </a:solidFill>
                <a:effectLst>
                  <a:outerShdw blurRad="38100" dist="38100" dir="2700000" algn="tl">
                    <a:srgbClr val="000000">
                      <a:alpha val="43137"/>
                    </a:srgbClr>
                  </a:outerShdw>
                </a:effectLst>
              </a:rPr>
              <a:t>;                // </a:t>
            </a:r>
            <a:r>
              <a:rPr lang="zh-TW" altLang="en-US" b="1" dirty="0" smtClean="0">
                <a:solidFill>
                  <a:srgbClr val="FF0000"/>
                </a:solidFill>
                <a:effectLst>
                  <a:outerShdw blurRad="38100" dist="38100" dir="2700000" algn="tl">
                    <a:srgbClr val="000000">
                      <a:alpha val="43137"/>
                    </a:srgbClr>
                  </a:outerShdw>
                </a:effectLst>
              </a:rPr>
              <a:t>程式表頭的位址</a:t>
            </a:r>
          </a:p>
          <a:p>
            <a:pPr marL="0" indent="0">
              <a:buFont typeface="Arial" panose="020B0604020202020204" pitchFamily="34" charset="0"/>
              <a:buNone/>
            </a:pPr>
            <a:r>
              <a:rPr lang="zh-TW" altLang="en-US" b="1" dirty="0" smtClean="0">
                <a:solidFill>
                  <a:srgbClr val="FF0000"/>
                </a:solidFill>
                <a:effectLst>
                  <a:outerShdw blurRad="38100" dist="38100" dir="2700000" algn="tl">
                    <a:srgbClr val="000000">
                      <a:alpha val="43137"/>
                    </a:srgbClr>
                  </a:outerShdw>
                </a:effectLst>
              </a:rPr>
              <a:t>  </a:t>
            </a:r>
            <a:r>
              <a:rPr lang="en-US" altLang="zh-TW" b="1" dirty="0" smtClean="0">
                <a:solidFill>
                  <a:srgbClr val="FF0000"/>
                </a:solidFill>
                <a:effectLst>
                  <a:outerShdw blurRad="38100" dist="38100" dir="2700000" algn="tl">
                    <a:srgbClr val="000000">
                      <a:alpha val="43137"/>
                    </a:srgbClr>
                  </a:outerShdw>
                </a:effectLst>
              </a:rPr>
              <a:t>Elf32_Off         </a:t>
            </a:r>
            <a:r>
              <a:rPr lang="en-US" altLang="zh-TW" b="1" dirty="0" err="1" smtClean="0">
                <a:solidFill>
                  <a:srgbClr val="FF0000"/>
                </a:solidFill>
                <a:effectLst>
                  <a:outerShdw blurRad="38100" dist="38100" dir="2700000" algn="tl">
                    <a:srgbClr val="000000">
                      <a:alpha val="43137"/>
                    </a:srgbClr>
                  </a:outerShdw>
                </a:effectLst>
              </a:rPr>
              <a:t>e_shoff</a:t>
            </a:r>
            <a:r>
              <a:rPr lang="en-US" altLang="zh-TW" b="1" dirty="0" smtClean="0">
                <a:solidFill>
                  <a:srgbClr val="FF0000"/>
                </a:solidFill>
                <a:effectLst>
                  <a:outerShdw blurRad="38100" dist="38100" dir="2700000" algn="tl">
                    <a:srgbClr val="000000">
                      <a:alpha val="43137"/>
                    </a:srgbClr>
                  </a:outerShdw>
                </a:effectLst>
              </a:rPr>
              <a:t>;                // </a:t>
            </a:r>
            <a:r>
              <a:rPr lang="zh-TW" altLang="en-US" b="1" dirty="0" smtClean="0">
                <a:solidFill>
                  <a:srgbClr val="FF0000"/>
                </a:solidFill>
                <a:effectLst>
                  <a:outerShdw blurRad="38100" dist="38100" dir="2700000" algn="tl">
                    <a:srgbClr val="000000">
                      <a:alpha val="43137"/>
                    </a:srgbClr>
                  </a:outerShdw>
                </a:effectLst>
              </a:rPr>
              <a:t>分段表頭的位址</a:t>
            </a:r>
          </a:p>
          <a:p>
            <a:pPr marL="0" indent="0">
              <a:buFont typeface="Arial" panose="020B0604020202020204" pitchFamily="34" charset="0"/>
              <a:buNone/>
            </a:pPr>
            <a:r>
              <a:rPr lang="zh-TW" altLang="en-US" dirty="0" smtClean="0"/>
              <a:t>  </a:t>
            </a:r>
            <a:r>
              <a:rPr lang="en-US" altLang="zh-TW" dirty="0" smtClean="0"/>
              <a:t>Elf32_Word        </a:t>
            </a:r>
            <a:r>
              <a:rPr lang="en-US" altLang="zh-TW" dirty="0" err="1" smtClean="0"/>
              <a:t>e_flags</a:t>
            </a:r>
            <a:r>
              <a:rPr lang="en-US" altLang="zh-TW" dirty="0" smtClean="0"/>
              <a:t>;                // </a:t>
            </a:r>
            <a:r>
              <a:rPr lang="zh-TW" altLang="en-US" dirty="0" smtClean="0"/>
              <a:t>與處理器有關的旗標值</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e_ehsize</a:t>
            </a:r>
            <a:r>
              <a:rPr lang="en-US" altLang="zh-TW" dirty="0" smtClean="0"/>
              <a:t>;               // ELF</a:t>
            </a:r>
            <a:r>
              <a:rPr lang="zh-TW" altLang="en-US" dirty="0" smtClean="0"/>
              <a:t>檔頭的長度</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e_phentsize</a:t>
            </a:r>
            <a:r>
              <a:rPr lang="en-US" altLang="zh-TW" dirty="0" smtClean="0"/>
              <a:t>;            // </a:t>
            </a:r>
            <a:r>
              <a:rPr lang="zh-TW" altLang="en-US" dirty="0" smtClean="0"/>
              <a:t>程式表頭的記錄長度</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e_phnum</a:t>
            </a:r>
            <a:r>
              <a:rPr lang="en-US" altLang="zh-TW" dirty="0" smtClean="0"/>
              <a:t>;                // </a:t>
            </a:r>
            <a:r>
              <a:rPr lang="zh-TW" altLang="en-US" dirty="0" smtClean="0"/>
              <a:t>程式表頭的記錄個數</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e_shentsize</a:t>
            </a:r>
            <a:r>
              <a:rPr lang="en-US" altLang="zh-TW" dirty="0" smtClean="0"/>
              <a:t>;            // </a:t>
            </a:r>
            <a:r>
              <a:rPr lang="zh-TW" altLang="en-US" dirty="0" smtClean="0"/>
              <a:t>分段表頭的記錄長度</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e_shnum</a:t>
            </a:r>
            <a:r>
              <a:rPr lang="en-US" altLang="zh-TW" dirty="0" smtClean="0"/>
              <a:t>;                // </a:t>
            </a:r>
            <a:r>
              <a:rPr lang="zh-TW" altLang="en-US" dirty="0" smtClean="0"/>
              <a:t>分段表頭的記錄個數</a:t>
            </a:r>
          </a:p>
          <a:p>
            <a:pPr marL="0" indent="0">
              <a:buFont typeface="Arial" panose="020B0604020202020204" pitchFamily="34" charset="0"/>
              <a:buNone/>
            </a:pPr>
            <a:r>
              <a:rPr lang="zh-TW" altLang="en-US" dirty="0" smtClean="0"/>
              <a:t>  </a:t>
            </a:r>
            <a:r>
              <a:rPr lang="en-US" altLang="zh-TW" dirty="0" smtClean="0"/>
              <a:t>Elf32_Half        </a:t>
            </a:r>
            <a:r>
              <a:rPr lang="en-US" altLang="zh-TW" dirty="0" err="1" smtClean="0"/>
              <a:t>e_shstrndx</a:t>
            </a:r>
            <a:r>
              <a:rPr lang="en-US" altLang="zh-TW" dirty="0" smtClean="0"/>
              <a:t>;             // </a:t>
            </a:r>
            <a:r>
              <a:rPr lang="zh-TW" altLang="en-US" dirty="0" smtClean="0"/>
              <a:t>分段字串表 </a:t>
            </a:r>
            <a:r>
              <a:rPr lang="en-US" altLang="zh-TW" dirty="0" smtClean="0"/>
              <a:t>.</a:t>
            </a:r>
            <a:r>
              <a:rPr lang="en-US" altLang="zh-TW" dirty="0" err="1" smtClean="0"/>
              <a:t>shstrtab</a:t>
            </a:r>
            <a:r>
              <a:rPr lang="en-US" altLang="zh-TW" dirty="0" smtClean="0"/>
              <a:t> </a:t>
            </a:r>
            <a:r>
              <a:rPr lang="zh-TW" altLang="en-US" dirty="0" smtClean="0"/>
              <a:t>的分段代號</a:t>
            </a:r>
          </a:p>
          <a:p>
            <a:pPr marL="0" indent="0">
              <a:buFont typeface="Arial" panose="020B0604020202020204" pitchFamily="34" charset="0"/>
              <a:buNone/>
            </a:pPr>
            <a:r>
              <a:rPr lang="en-US" altLang="zh-TW" dirty="0" smtClean="0"/>
              <a:t>} Elf32_Ehdr;</a:t>
            </a:r>
            <a:endParaRPr lang="zh-TW" altLang="en-US" dirty="0"/>
          </a:p>
        </p:txBody>
      </p:sp>
      <p:sp>
        <p:nvSpPr>
          <p:cNvPr id="6" name="矩形 5"/>
          <p:cNvSpPr/>
          <p:nvPr/>
        </p:nvSpPr>
        <p:spPr>
          <a:xfrm>
            <a:off x="4650898" y="5980878"/>
            <a:ext cx="4407169" cy="300082"/>
          </a:xfrm>
          <a:prstGeom prst="rect">
            <a:avLst/>
          </a:prstGeom>
        </p:spPr>
        <p:txBody>
          <a:bodyPr wrap="none">
            <a:spAutoFit/>
          </a:bodyPr>
          <a:lstStyle/>
          <a:p>
            <a:r>
              <a:rPr lang="en-US" altLang="zh-TW" sz="1350" dirty="0"/>
              <a:t>http://minirighi.sourceforge.net/html/elf32_8h-source.html</a:t>
            </a:r>
            <a:endParaRPr lang="zh-TW" altLang="en-US" sz="1350" dirty="0"/>
          </a:p>
        </p:txBody>
      </p:sp>
      <p:sp>
        <p:nvSpPr>
          <p:cNvPr id="8" name="矩形 7"/>
          <p:cNvSpPr/>
          <p:nvPr/>
        </p:nvSpPr>
        <p:spPr>
          <a:xfrm>
            <a:off x="177165" y="1485900"/>
            <a:ext cx="4143823" cy="1583055"/>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650898" y="2125322"/>
            <a:ext cx="4143823" cy="304210"/>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左-右雙向箭號 1"/>
          <p:cNvSpPr/>
          <p:nvPr/>
        </p:nvSpPr>
        <p:spPr>
          <a:xfrm>
            <a:off x="4203120" y="2219060"/>
            <a:ext cx="447778" cy="2104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2879003" y="6374847"/>
            <a:ext cx="6179064" cy="369332"/>
          </a:xfrm>
          <a:prstGeom prst="rect">
            <a:avLst/>
          </a:prstGeom>
        </p:spPr>
        <p:txBody>
          <a:bodyPr wrap="square">
            <a:spAutoFit/>
          </a:bodyPr>
          <a:lstStyle/>
          <a:p>
            <a:r>
              <a:rPr lang="en-US" altLang="zh-TW" dirty="0"/>
              <a:t>https://en.wikipedia.org/wiki/Executable_and_Linkable_Format</a:t>
            </a:r>
            <a:endParaRPr lang="zh-TW" altLang="en-US" dirty="0"/>
          </a:p>
        </p:txBody>
      </p:sp>
      <p:sp>
        <p:nvSpPr>
          <p:cNvPr id="11" name="矩形 10"/>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12" name="矩形 11"/>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b="1" dirty="0">
                <a:solidFill>
                  <a:srgbClr val="FFFF00"/>
                </a:solidFill>
                <a:effectLst>
                  <a:outerShdw blurRad="38100" dist="38100" dir="2700000" algn="tl">
                    <a:srgbClr val="000000">
                      <a:alpha val="43137"/>
                    </a:srgbClr>
                  </a:outerShdw>
                </a:effectLst>
              </a:rPr>
              <a:t>ELF</a:t>
            </a:r>
            <a:r>
              <a:rPr lang="en-US" altLang="zh-TW" sz="3200" dirty="0">
                <a:solidFill>
                  <a:schemeClr val="tx1"/>
                </a:solidFill>
              </a:rPr>
              <a:t> </a:t>
            </a:r>
            <a:r>
              <a:rPr lang="en-US" altLang="zh-TW" sz="3200" dirty="0" smtClean="0">
                <a:solidFill>
                  <a:schemeClr val="tx1"/>
                </a:solidFill>
              </a:rPr>
              <a:t>header</a:t>
            </a:r>
            <a:endParaRPr lang="zh-TW" altLang="en-US" sz="3200" dirty="0"/>
          </a:p>
        </p:txBody>
      </p:sp>
      <p:sp>
        <p:nvSpPr>
          <p:cNvPr id="4" name="矩形 3"/>
          <p:cNvSpPr/>
          <p:nvPr/>
        </p:nvSpPr>
        <p:spPr>
          <a:xfrm>
            <a:off x="6053923" y="727157"/>
            <a:ext cx="30900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rgbClr val="FFFF00"/>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a:t>
            </a:r>
            <a:r>
              <a:rPr lang="en-US" altLang="zh-TW" sz="2800" b="1" dirty="0">
                <a:solidFill>
                  <a:srgbClr val="FFFF00"/>
                </a:solidFill>
                <a:effectLst>
                  <a:outerShdw blurRad="38100" dist="38100" dir="2700000" algn="tl">
                    <a:srgbClr val="000000">
                      <a:alpha val="43137"/>
                    </a:srgbClr>
                  </a:outerShdw>
                </a:effectLst>
              </a:rPr>
              <a:t>h</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b="1" dirty="0" smtClean="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13" name="矩形 12"/>
          <p:cNvSpPr/>
          <p:nvPr/>
        </p:nvSpPr>
        <p:spPr>
          <a:xfrm>
            <a:off x="4650898" y="1519461"/>
            <a:ext cx="3574120" cy="369332"/>
          </a:xfrm>
          <a:prstGeom prst="rect">
            <a:avLst/>
          </a:prstGeom>
        </p:spPr>
        <p:txBody>
          <a:bodyPr wrap="none">
            <a:spAutoFit/>
          </a:bodyPr>
          <a:lstStyle/>
          <a:p>
            <a:r>
              <a:rPr lang="en-US" altLang="zh-TW" dirty="0"/>
              <a:t>ELF header </a:t>
            </a:r>
            <a:r>
              <a:rPr lang="zh-TW" altLang="en-US" dirty="0"/>
              <a:t>的資料結構定義在 </a:t>
            </a:r>
            <a:r>
              <a:rPr lang="en-US" altLang="zh-TW" dirty="0" err="1"/>
              <a:t>elf.h</a:t>
            </a:r>
            <a:endParaRPr lang="zh-TW" altLang="en-US" dirty="0"/>
          </a:p>
        </p:txBody>
      </p:sp>
    </p:spTree>
    <p:extLst>
      <p:ext uri="{BB962C8B-B14F-4D97-AF65-F5344CB8AC3E}">
        <p14:creationId xmlns:p14="http://schemas.microsoft.com/office/powerpoint/2010/main" val="2998591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stretch>
            <a:fillRect/>
          </a:stretch>
        </p:blipFill>
        <p:spPr>
          <a:xfrm>
            <a:off x="508304" y="1911937"/>
            <a:ext cx="1846122" cy="1579461"/>
          </a:xfrm>
          <a:prstGeom prst="rect">
            <a:avLst/>
          </a:prstGeom>
        </p:spPr>
      </p:pic>
      <p:pic>
        <p:nvPicPr>
          <p:cNvPr id="1026" name="Picture 2" descr="“RAM”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0008" y="1720451"/>
            <a:ext cx="2210899" cy="1690688"/>
          </a:xfrm>
          <a:prstGeom prst="rect">
            <a:avLst/>
          </a:prstGeom>
          <a:noFill/>
          <a:extLst>
            <a:ext uri="{909E8E84-426E-40DD-AFC4-6F175D3DCCD1}">
              <a14:hiddenFill xmlns:a14="http://schemas.microsoft.com/office/drawing/2010/main">
                <a:solidFill>
                  <a:srgbClr val="FFFFFF"/>
                </a:solidFill>
              </a14:hiddenFill>
            </a:ext>
          </a:extLst>
        </p:spPr>
      </p:pic>
      <p:sp>
        <p:nvSpPr>
          <p:cNvPr id="19" name="橢圓 18"/>
          <p:cNvSpPr/>
          <p:nvPr/>
        </p:nvSpPr>
        <p:spPr>
          <a:xfrm>
            <a:off x="2245825" y="1003168"/>
            <a:ext cx="2364983" cy="11685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內容版面配置區 3"/>
          <p:cNvPicPr>
            <a:picLocks noGrp="1" noChangeAspect="1"/>
          </p:cNvPicPr>
          <p:nvPr>
            <p:ph idx="1"/>
          </p:nvPr>
        </p:nvPicPr>
        <p:blipFill>
          <a:blip r:embed="rId4"/>
          <a:stretch>
            <a:fillRect/>
          </a:stretch>
        </p:blipFill>
        <p:spPr>
          <a:xfrm>
            <a:off x="4218842" y="4356235"/>
            <a:ext cx="2368813" cy="1757363"/>
          </a:xfrm>
          <a:prstGeom prst="rect">
            <a:avLst/>
          </a:prstGeom>
        </p:spPr>
      </p:pic>
      <p:sp>
        <p:nvSpPr>
          <p:cNvPr id="2" name="標題 1"/>
          <p:cNvSpPr>
            <a:spLocks noGrp="1"/>
          </p:cNvSpPr>
          <p:nvPr>
            <p:ph type="title"/>
          </p:nvPr>
        </p:nvSpPr>
        <p:spPr>
          <a:xfrm>
            <a:off x="180975" y="224134"/>
            <a:ext cx="7886700" cy="721446"/>
          </a:xfrm>
        </p:spPr>
        <p:txBody>
          <a:bodyPr/>
          <a:lstStyle/>
          <a:p>
            <a:r>
              <a:rPr lang="en-US" altLang="zh-TW" dirty="0" smtClean="0"/>
              <a:t>Program(</a:t>
            </a:r>
            <a:r>
              <a:rPr lang="zh-TW" altLang="en-US" dirty="0" smtClean="0"/>
              <a:t>程式</a:t>
            </a:r>
            <a:r>
              <a:rPr lang="en-US" altLang="zh-TW" dirty="0" smtClean="0"/>
              <a:t>) vs process(</a:t>
            </a:r>
            <a:r>
              <a:rPr lang="zh-TW" altLang="en-US" dirty="0" smtClean="0"/>
              <a:t>行程</a:t>
            </a:r>
            <a:r>
              <a:rPr lang="en-US" altLang="zh-TW" dirty="0" smtClean="0"/>
              <a:t>)</a:t>
            </a:r>
            <a:endParaRPr lang="zh-TW" altLang="en-US" dirty="0"/>
          </a:p>
        </p:txBody>
      </p:sp>
      <p:sp>
        <p:nvSpPr>
          <p:cNvPr id="17" name="橢圓 16"/>
          <p:cNvSpPr/>
          <p:nvPr/>
        </p:nvSpPr>
        <p:spPr>
          <a:xfrm>
            <a:off x="6131353" y="3684137"/>
            <a:ext cx="2646909" cy="15843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弧形箭號 (上彎) 5"/>
          <p:cNvSpPr/>
          <p:nvPr/>
        </p:nvSpPr>
        <p:spPr>
          <a:xfrm rot="14785784">
            <a:off x="4640795" y="2854406"/>
            <a:ext cx="2267279" cy="6208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矩形 9"/>
          <p:cNvSpPr/>
          <p:nvPr/>
        </p:nvSpPr>
        <p:spPr>
          <a:xfrm>
            <a:off x="4584943" y="3962140"/>
            <a:ext cx="997517" cy="646331"/>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Program</a:t>
            </a:r>
          </a:p>
          <a:p>
            <a:r>
              <a:rPr lang="zh-TW" altLang="en-US" b="1" dirty="0">
                <a:solidFill>
                  <a:srgbClr val="FF0000"/>
                </a:solidFill>
                <a:effectLst>
                  <a:outerShdw blurRad="38100" dist="38100" dir="2700000" algn="tl">
                    <a:srgbClr val="000000">
                      <a:alpha val="43137"/>
                    </a:srgbClr>
                  </a:outerShdw>
                </a:effectLst>
              </a:rPr>
              <a:t>程式</a:t>
            </a:r>
          </a:p>
        </p:txBody>
      </p:sp>
      <p:sp>
        <p:nvSpPr>
          <p:cNvPr id="11" name="矩形 10"/>
          <p:cNvSpPr/>
          <p:nvPr/>
        </p:nvSpPr>
        <p:spPr>
          <a:xfrm>
            <a:off x="6266253" y="5693361"/>
            <a:ext cx="877163" cy="369332"/>
          </a:xfrm>
          <a:prstGeom prst="rect">
            <a:avLst/>
          </a:prstGeom>
        </p:spPr>
        <p:txBody>
          <a:bodyPr wrap="none">
            <a:spAutoFit/>
          </a:bodyPr>
          <a:lstStyle/>
          <a:p>
            <a:r>
              <a:rPr lang="zh-TW" altLang="en-US" dirty="0" smtClean="0"/>
              <a:t>程式碼</a:t>
            </a:r>
            <a:endParaRPr lang="zh-TW" altLang="en-US" dirty="0"/>
          </a:p>
        </p:txBody>
      </p:sp>
      <p:sp>
        <p:nvSpPr>
          <p:cNvPr id="9" name="矩形 8"/>
          <p:cNvSpPr/>
          <p:nvPr/>
        </p:nvSpPr>
        <p:spPr>
          <a:xfrm>
            <a:off x="7210472" y="5716072"/>
            <a:ext cx="1366271" cy="369332"/>
          </a:xfrm>
          <a:prstGeom prst="rect">
            <a:avLst/>
          </a:prstGeom>
        </p:spPr>
        <p:txBody>
          <a:bodyPr wrap="none">
            <a:spAutoFit/>
          </a:bodyPr>
          <a:lstStyle/>
          <a:p>
            <a:r>
              <a:rPr lang="en-US" altLang="zh-TW" dirty="0" err="1" smtClean="0"/>
              <a:t>Helloworld.c</a:t>
            </a:r>
            <a:endParaRPr lang="en-US" altLang="zh-TW" dirty="0"/>
          </a:p>
        </p:txBody>
      </p:sp>
      <p:sp>
        <p:nvSpPr>
          <p:cNvPr id="12" name="矩形 11"/>
          <p:cNvSpPr/>
          <p:nvPr/>
        </p:nvSpPr>
        <p:spPr>
          <a:xfrm>
            <a:off x="7210472" y="6085404"/>
            <a:ext cx="1358257" cy="369332"/>
          </a:xfrm>
          <a:prstGeom prst="rect">
            <a:avLst/>
          </a:prstGeom>
        </p:spPr>
        <p:txBody>
          <a:bodyPr wrap="none">
            <a:spAutoFit/>
          </a:bodyPr>
          <a:lstStyle/>
          <a:p>
            <a:r>
              <a:rPr lang="en-US" altLang="zh-TW" dirty="0" err="1" smtClean="0"/>
              <a:t>Helloworld.s</a:t>
            </a:r>
            <a:endParaRPr lang="en-US" altLang="zh-TW" dirty="0"/>
          </a:p>
        </p:txBody>
      </p:sp>
      <p:sp>
        <p:nvSpPr>
          <p:cNvPr id="13" name="矩形 12"/>
          <p:cNvSpPr/>
          <p:nvPr/>
        </p:nvSpPr>
        <p:spPr>
          <a:xfrm>
            <a:off x="7202458" y="6454736"/>
            <a:ext cx="1653209" cy="369332"/>
          </a:xfrm>
          <a:prstGeom prst="rect">
            <a:avLst/>
          </a:prstGeom>
        </p:spPr>
        <p:txBody>
          <a:bodyPr wrap="none">
            <a:spAutoFit/>
          </a:bodyPr>
          <a:lstStyle/>
          <a:p>
            <a:r>
              <a:rPr lang="en-US" altLang="zh-TW" dirty="0" smtClean="0"/>
              <a:t>Helloworld.asm</a:t>
            </a:r>
            <a:endParaRPr lang="en-US" altLang="zh-TW" dirty="0"/>
          </a:p>
        </p:txBody>
      </p:sp>
      <p:sp>
        <p:nvSpPr>
          <p:cNvPr id="15" name="矩形 14"/>
          <p:cNvSpPr/>
          <p:nvPr/>
        </p:nvSpPr>
        <p:spPr>
          <a:xfrm>
            <a:off x="2553618" y="1294454"/>
            <a:ext cx="2031325"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在記憶體執行中的</a:t>
            </a:r>
            <a:endParaRPr lang="en-US" altLang="zh-TW" b="1" dirty="0" smtClean="0">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process</a:t>
            </a:r>
            <a:r>
              <a:rPr lang="en-US" altLang="zh-TW" b="1" dirty="0">
                <a:solidFill>
                  <a:srgbClr val="FF0000"/>
                </a:solidFill>
                <a:effectLst>
                  <a:outerShdw blurRad="38100" dist="38100" dir="2700000" algn="tl">
                    <a:srgbClr val="000000">
                      <a:alpha val="43137"/>
                    </a:srgbClr>
                  </a:outerShdw>
                </a:effectLst>
              </a:rPr>
              <a:t>(</a:t>
            </a:r>
            <a:r>
              <a:rPr lang="zh-TW" altLang="en-US" b="1" dirty="0">
                <a:solidFill>
                  <a:srgbClr val="FF0000"/>
                </a:solidFill>
                <a:effectLst>
                  <a:outerShdw blurRad="38100" dist="38100" dir="2700000" algn="tl">
                    <a:srgbClr val="000000">
                      <a:alpha val="43137"/>
                    </a:srgbClr>
                  </a:outerShdw>
                </a:effectLst>
              </a:rPr>
              <a:t>行程</a:t>
            </a:r>
            <a:r>
              <a:rPr lang="en-US" altLang="zh-TW" b="1" dirty="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910381" y="3489053"/>
            <a:ext cx="2286000" cy="923330"/>
          </a:xfrm>
          <a:prstGeom prst="rect">
            <a:avLst/>
          </a:prstGeom>
          <a:solidFill>
            <a:schemeClr val="accent5">
              <a:lumMod val="60000"/>
              <a:lumOff val="40000"/>
            </a:schemeClr>
          </a:solidFill>
        </p:spPr>
        <p:txBody>
          <a:bodyPr wrap="square">
            <a:spAutoFit/>
          </a:bodyPr>
          <a:lstStyle/>
          <a:p>
            <a:r>
              <a:rPr lang="zh-TW" altLang="en-US" b="1" dirty="0" smtClean="0">
                <a:effectLst>
                  <a:outerShdw blurRad="38100" dist="38100" dir="2700000" algn="tl">
                    <a:srgbClr val="000000">
                      <a:alpha val="43137"/>
                    </a:srgbClr>
                  </a:outerShdw>
                </a:effectLst>
              </a:rPr>
              <a:t>作業系統</a:t>
            </a:r>
            <a:endParaRPr lang="en-US" altLang="zh-TW" b="1" dirty="0" smtClean="0">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Process</a:t>
            </a:r>
            <a:r>
              <a:rPr lang="zh-TW" altLang="en-US" b="1" dirty="0" smtClean="0">
                <a:solidFill>
                  <a:srgbClr val="FF0000"/>
                </a:solidFill>
                <a:effectLst>
                  <a:outerShdw blurRad="38100" dist="38100" dir="2700000" algn="tl">
                    <a:srgbClr val="000000">
                      <a:alpha val="43137"/>
                    </a:srgbClr>
                  </a:outerShdw>
                </a:effectLst>
              </a:rPr>
              <a:t> </a:t>
            </a:r>
            <a:r>
              <a:rPr lang="en-US" altLang="zh-TW" b="1" dirty="0" smtClean="0">
                <a:solidFill>
                  <a:srgbClr val="FF0000"/>
                </a:solidFill>
                <a:effectLst>
                  <a:outerShdw blurRad="38100" dist="38100" dir="2700000" algn="tl">
                    <a:srgbClr val="000000">
                      <a:alpha val="43137"/>
                    </a:srgbClr>
                  </a:outerShdw>
                </a:effectLst>
              </a:rPr>
              <a:t>management</a:t>
            </a:r>
          </a:p>
          <a:p>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行程</a:t>
            </a:r>
            <a:r>
              <a:rPr lang="zh-TW" altLang="en-US" b="1" dirty="0">
                <a:solidFill>
                  <a:srgbClr val="FF0000"/>
                </a:solidFill>
                <a:effectLst>
                  <a:outerShdw blurRad="38100" dist="38100" dir="2700000" algn="tl">
                    <a:srgbClr val="000000">
                      <a:alpha val="43137"/>
                    </a:srgbClr>
                  </a:outerShdw>
                </a:effectLst>
              </a:rPr>
              <a:t>管理</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5" name="矩形 4"/>
          <p:cNvSpPr/>
          <p:nvPr/>
        </p:nvSpPr>
        <p:spPr>
          <a:xfrm>
            <a:off x="6171741" y="4024541"/>
            <a:ext cx="1107996"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可</a:t>
            </a:r>
            <a:r>
              <a:rPr lang="zh-TW" altLang="en-US" b="1" dirty="0" smtClean="0">
                <a:effectLst>
                  <a:outerShdw blurRad="38100" dist="38100" dir="2700000" algn="tl">
                    <a:srgbClr val="000000">
                      <a:alpha val="43137"/>
                    </a:srgbClr>
                  </a:outerShdw>
                </a:effectLst>
              </a:rPr>
              <a:t>執行</a:t>
            </a:r>
            <a:r>
              <a:rPr lang="zh-TW" altLang="en-US" b="1" dirty="0">
                <a:effectLst>
                  <a:outerShdw blurRad="38100" dist="38100" dir="2700000" algn="tl">
                    <a:srgbClr val="000000">
                      <a:alpha val="43137"/>
                    </a:srgbClr>
                  </a:outerShdw>
                </a:effectLst>
              </a:rPr>
              <a:t>檔</a:t>
            </a:r>
          </a:p>
        </p:txBody>
      </p:sp>
      <p:sp>
        <p:nvSpPr>
          <p:cNvPr id="7" name="矩形 6"/>
          <p:cNvSpPr/>
          <p:nvPr/>
        </p:nvSpPr>
        <p:spPr>
          <a:xfrm>
            <a:off x="7279737" y="3985422"/>
            <a:ext cx="673582" cy="369332"/>
          </a:xfrm>
          <a:prstGeom prst="rect">
            <a:avLst/>
          </a:prstGeom>
        </p:spPr>
        <p:txBody>
          <a:bodyPr wrap="none">
            <a:spAutoFit/>
          </a:bodyPr>
          <a:lstStyle/>
          <a:p>
            <a:r>
              <a:rPr lang="en-US" altLang="zh-TW" dirty="0" err="1" smtClean="0"/>
              <a:t>a.out</a:t>
            </a:r>
            <a:endParaRPr lang="zh-TW" altLang="en-US" dirty="0"/>
          </a:p>
        </p:txBody>
      </p:sp>
      <p:sp>
        <p:nvSpPr>
          <p:cNvPr id="8" name="矩形 7"/>
          <p:cNvSpPr/>
          <p:nvPr/>
        </p:nvSpPr>
        <p:spPr>
          <a:xfrm>
            <a:off x="7288714" y="4412383"/>
            <a:ext cx="1329210" cy="646331"/>
          </a:xfrm>
          <a:prstGeom prst="rect">
            <a:avLst/>
          </a:prstGeom>
        </p:spPr>
        <p:txBody>
          <a:bodyPr wrap="none">
            <a:spAutoFit/>
          </a:bodyPr>
          <a:lstStyle/>
          <a:p>
            <a:r>
              <a:rPr lang="en-US" altLang="zh-TW" dirty="0" err="1" smtClean="0"/>
              <a:t>Helloworld</a:t>
            </a:r>
            <a:endParaRPr lang="en-US" altLang="zh-TW" dirty="0" smtClean="0"/>
          </a:p>
          <a:p>
            <a:r>
              <a:rPr lang="en-US" altLang="zh-TW" dirty="0" smtClean="0"/>
              <a:t>(elf32.elf64)</a:t>
            </a:r>
            <a:endParaRPr lang="zh-TW" altLang="en-US" dirty="0"/>
          </a:p>
        </p:txBody>
      </p:sp>
      <p:sp>
        <p:nvSpPr>
          <p:cNvPr id="18" name="矩形 17"/>
          <p:cNvSpPr/>
          <p:nvPr/>
        </p:nvSpPr>
        <p:spPr>
          <a:xfrm>
            <a:off x="4610808" y="1207457"/>
            <a:ext cx="2063385"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rPr>
              <a:t>Linux</a:t>
            </a:r>
            <a:r>
              <a:rPr lang="zh-TW" altLang="en-US" b="1" dirty="0">
                <a:effectLst>
                  <a:outerShdw blurRad="38100" dist="38100" dir="2700000" algn="tl">
                    <a:srgbClr val="000000">
                      <a:alpha val="43137"/>
                    </a:srgbClr>
                  </a:outerShdw>
                </a:effectLst>
              </a:rPr>
              <a:t>行程</a:t>
            </a:r>
            <a:r>
              <a:rPr lang="zh-TW" altLang="en-US" b="1" dirty="0" smtClean="0">
                <a:effectLst>
                  <a:outerShdw blurRad="38100" dist="38100" dir="2700000" algn="tl">
                    <a:srgbClr val="000000">
                      <a:alpha val="43137"/>
                    </a:srgbClr>
                  </a:outerShdw>
                </a:effectLst>
              </a:rPr>
              <a:t>管理指令</a:t>
            </a:r>
            <a:endParaRPr lang="zh-TW" altLang="en-US" b="1" dirty="0">
              <a:effectLst>
                <a:outerShdw blurRad="38100" dist="38100" dir="2700000" algn="tl">
                  <a:srgbClr val="000000">
                    <a:alpha val="43137"/>
                  </a:srgbClr>
                </a:outerShdw>
              </a:effectLst>
            </a:endParaRPr>
          </a:p>
        </p:txBody>
      </p:sp>
      <p:sp>
        <p:nvSpPr>
          <p:cNvPr id="21" name="矩形 20"/>
          <p:cNvSpPr/>
          <p:nvPr/>
        </p:nvSpPr>
        <p:spPr>
          <a:xfrm>
            <a:off x="6131353" y="2422809"/>
            <a:ext cx="2617508" cy="646331"/>
          </a:xfrm>
          <a:prstGeom prst="rect">
            <a:avLst/>
          </a:prstGeom>
          <a:solidFill>
            <a:schemeClr val="accent2">
              <a:lumMod val="20000"/>
              <a:lumOff val="80000"/>
            </a:schemeClr>
          </a:solidFill>
        </p:spPr>
        <p:txBody>
          <a:bodyPr wrap="square">
            <a:spAutoFit/>
          </a:bodyPr>
          <a:lstStyle/>
          <a:p>
            <a:r>
              <a:rPr lang="zh-TW" altLang="en-US" b="1" dirty="0" smtClean="0">
                <a:effectLst>
                  <a:outerShdw blurRad="38100" dist="38100" dir="2700000" algn="tl">
                    <a:srgbClr val="000000">
                      <a:alpha val="43137"/>
                    </a:srgbClr>
                  </a:outerShdw>
                </a:effectLst>
              </a:rPr>
              <a:t>作業系統是如何將程式載入到記憶體執行的？</a:t>
            </a:r>
            <a:endParaRPr lang="en-US" altLang="zh-TW" b="1" dirty="0" smtClean="0">
              <a:effectLst>
                <a:outerShdw blurRad="38100" dist="38100" dir="2700000" algn="tl">
                  <a:srgbClr val="000000">
                    <a:alpha val="43137"/>
                  </a:srgbClr>
                </a:outerShdw>
              </a:effectLst>
            </a:endParaRPr>
          </a:p>
        </p:txBody>
      </p:sp>
      <p:sp>
        <p:nvSpPr>
          <p:cNvPr id="20" name="矩形 19"/>
          <p:cNvSpPr/>
          <p:nvPr/>
        </p:nvSpPr>
        <p:spPr>
          <a:xfrm>
            <a:off x="364315" y="4773251"/>
            <a:ext cx="2729722" cy="923330"/>
          </a:xfrm>
          <a:prstGeom prst="rect">
            <a:avLst/>
          </a:prstGeom>
          <a:solidFill>
            <a:schemeClr val="accent4">
              <a:lumMod val="20000"/>
              <a:lumOff val="80000"/>
            </a:schemeClr>
          </a:solidFill>
        </p:spPr>
        <p:txBody>
          <a:bodyPr wrap="none">
            <a:spAutoFit/>
          </a:bodyPr>
          <a:lstStyle/>
          <a:p>
            <a:r>
              <a:rPr lang="en-US" altLang="zh-TW" b="1" dirty="0">
                <a:effectLst>
                  <a:outerShdw blurRad="38100" dist="38100" dir="2700000" algn="tl">
                    <a:srgbClr val="000000">
                      <a:alpha val="43137"/>
                    </a:srgbClr>
                  </a:outerShdw>
                </a:effectLst>
              </a:rPr>
              <a:t>process(</a:t>
            </a:r>
            <a:r>
              <a:rPr lang="zh-TW" altLang="en-US" b="1" dirty="0">
                <a:effectLst>
                  <a:outerShdw blurRad="38100" dist="38100" dir="2700000" algn="tl">
                    <a:srgbClr val="000000">
                      <a:alpha val="43137"/>
                    </a:srgbClr>
                  </a:outerShdw>
                </a:effectLst>
              </a:rPr>
              <a:t>行程</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執行到當了</a:t>
            </a:r>
            <a:r>
              <a:rPr lang="en-US" altLang="zh-TW" b="1" dirty="0" smtClean="0">
                <a:effectLst>
                  <a:outerShdw blurRad="38100" dist="38100" dir="2700000" algn="tl">
                    <a:srgbClr val="000000">
                      <a:alpha val="43137"/>
                    </a:srgbClr>
                  </a:outerShdw>
                </a:effectLst>
              </a:rPr>
              <a:t>!</a:t>
            </a:r>
          </a:p>
          <a:p>
            <a:r>
              <a:rPr lang="zh-TW" altLang="en-US" b="1" dirty="0" smtClean="0">
                <a:effectLst>
                  <a:outerShdw blurRad="38100" dist="38100" dir="2700000" algn="tl">
                    <a:srgbClr val="000000">
                      <a:alpha val="43137"/>
                    </a:srgbClr>
                  </a:outerShdw>
                </a:effectLst>
              </a:rPr>
              <a:t>這是甚麼意思</a:t>
            </a:r>
            <a:r>
              <a:rPr lang="en-US" altLang="zh-TW" b="1" dirty="0" smtClean="0">
                <a:effectLst>
                  <a:outerShdw blurRad="38100" dist="38100" dir="2700000" algn="tl">
                    <a:srgbClr val="000000">
                      <a:alpha val="43137"/>
                    </a:srgbClr>
                  </a:outerShdw>
                </a:effectLst>
              </a:rPr>
              <a:t>?</a:t>
            </a:r>
          </a:p>
          <a:p>
            <a:r>
              <a:rPr lang="zh-TW" altLang="en-US" b="1" dirty="0" smtClean="0">
                <a:effectLst>
                  <a:outerShdw blurRad="38100" dist="38100" dir="2700000" algn="tl">
                    <a:srgbClr val="000000">
                      <a:alpha val="43137"/>
                    </a:srgbClr>
                  </a:outerShdw>
                </a:effectLst>
              </a:rPr>
              <a:t>如何分析</a:t>
            </a:r>
            <a:r>
              <a:rPr lang="en-US" altLang="zh-TW" b="1" dirty="0" smtClean="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如何</a:t>
            </a:r>
            <a:r>
              <a:rPr lang="zh-TW" altLang="en-US" b="1" dirty="0" smtClean="0">
                <a:effectLst>
                  <a:outerShdw blurRad="38100" dist="38100" dir="2700000" algn="tl">
                    <a:srgbClr val="000000">
                      <a:alpha val="43137"/>
                    </a:srgbClr>
                  </a:outerShdw>
                </a:effectLst>
              </a:rPr>
              <a:t>除錯</a:t>
            </a:r>
            <a:r>
              <a:rPr lang="en-US" altLang="zh-TW"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3627106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b="1104"/>
          <a:stretch/>
        </p:blipFill>
        <p:spPr>
          <a:xfrm>
            <a:off x="922403" y="1825625"/>
            <a:ext cx="6860640" cy="4864328"/>
          </a:xfrm>
          <a:prstGeom prst="rect">
            <a:avLst/>
          </a:prstGeom>
        </p:spPr>
      </p:pic>
      <p:sp>
        <p:nvSpPr>
          <p:cNvPr id="7" name="矩形 6"/>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8" name="矩形 7"/>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可執行文件的入口處</a:t>
            </a:r>
            <a:endParaRPr lang="zh-TW" altLang="en-US" sz="3200" dirty="0"/>
          </a:p>
        </p:txBody>
      </p:sp>
      <p:sp>
        <p:nvSpPr>
          <p:cNvPr id="9" name="矩形 8"/>
          <p:cNvSpPr/>
          <p:nvPr/>
        </p:nvSpPr>
        <p:spPr>
          <a:xfrm>
            <a:off x="1174105" y="1068397"/>
            <a:ext cx="5996240" cy="523220"/>
          </a:xfrm>
          <a:prstGeom prst="rect">
            <a:avLst/>
          </a:prstGeom>
          <a:solidFill>
            <a:srgbClr val="002060"/>
          </a:solidFill>
        </p:spPr>
        <p:txBody>
          <a:bodyPr wrap="squar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rgbClr val="FFFF00"/>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a:t>
            </a:r>
            <a:r>
              <a:rPr lang="en-US" altLang="zh-TW" sz="2800" b="1" dirty="0">
                <a:solidFill>
                  <a:srgbClr val="FFFF00"/>
                </a:solidFill>
                <a:effectLst>
                  <a:outerShdw blurRad="38100" dist="38100" dir="2700000" algn="tl">
                    <a:srgbClr val="000000">
                      <a:alpha val="43137"/>
                    </a:srgbClr>
                  </a:outerShdw>
                </a:effectLst>
              </a:rPr>
              <a:t>h</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b="1" dirty="0" smtClean="0">
                <a:solidFill>
                  <a:schemeClr val="bg1"/>
                </a:solidFill>
                <a:effectLst>
                  <a:outerShdw blurRad="38100" dist="38100" dir="2700000" algn="tl">
                    <a:srgbClr val="000000">
                      <a:alpha val="43137"/>
                    </a:srgbClr>
                  </a:outerShdw>
                </a:effectLst>
              </a:rPr>
              <a:t>XXXXXXX</a:t>
            </a:r>
            <a:r>
              <a:rPr lang="zh-TW" altLang="en-US" sz="2800" b="1" dirty="0" smtClean="0">
                <a:solidFill>
                  <a:schemeClr val="bg1"/>
                </a:solidFill>
                <a:effectLst>
                  <a:outerShdw blurRad="38100" dist="38100" dir="2700000" algn="tl">
                    <a:srgbClr val="000000">
                      <a:alpha val="43137"/>
                    </a:srgbClr>
                  </a:outerShdw>
                </a:effectLst>
              </a:rPr>
              <a:t> </a:t>
            </a:r>
            <a:r>
              <a:rPr lang="en-US" altLang="zh-TW" sz="2800" b="1" dirty="0" smtClean="0">
                <a:solidFill>
                  <a:schemeClr val="bg1"/>
                </a:solidFill>
                <a:effectLst>
                  <a:outerShdw blurRad="38100" dist="38100" dir="2700000" algn="tl">
                    <a:srgbClr val="000000">
                      <a:alpha val="43137"/>
                    </a:srgbClr>
                  </a:outerShdw>
                </a:effectLst>
              </a:rPr>
              <a:t>|</a:t>
            </a:r>
            <a:r>
              <a:rPr lang="zh-TW" altLang="en-US" sz="2800" b="1" dirty="0" smtClean="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grep Entry</a:t>
            </a:r>
            <a:endParaRPr lang="zh-TW" altLang="en-US"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4320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2827642572"/>
              </p:ext>
            </p:extLst>
          </p:nvPr>
        </p:nvGraphicFramePr>
        <p:xfrm>
          <a:off x="628650" y="2142014"/>
          <a:ext cx="4694788" cy="3718560"/>
        </p:xfrm>
        <a:graphic>
          <a:graphicData uri="http://schemas.openxmlformats.org/drawingml/2006/table">
            <a:tbl>
              <a:tblPr/>
              <a:tblGrid>
                <a:gridCol w="1028134"/>
                <a:gridCol w="1276539"/>
                <a:gridCol w="2390115"/>
              </a:tblGrid>
              <a:tr h="0">
                <a:tc>
                  <a:txBody>
                    <a:bodyPr/>
                    <a:lstStyle/>
                    <a:p>
                      <a:pPr algn="l"/>
                      <a:r>
                        <a:rPr lang="en-US" dirty="0">
                          <a:solidFill>
                            <a:srgbClr val="222222"/>
                          </a:solidFill>
                          <a:effectLst/>
                        </a:rPr>
                        <a:t>Type </a:t>
                      </a: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rgbClr val="222222"/>
                          </a:solidFill>
                          <a:effectLst/>
                        </a:rPr>
                        <a:t>Value </a:t>
                      </a: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solidFill>
                            <a:srgbClr val="222222"/>
                          </a:solidFill>
                          <a:effectLst/>
                        </a:rPr>
                        <a:t>Description </a:t>
                      </a:r>
                    </a:p>
                  </a:txBody>
                  <a:tcPr marL="95250" marR="95250" marT="95250" marB="952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r>
                        <a:rPr lang="en-US">
                          <a:solidFill>
                            <a:srgbClr val="222222"/>
                          </a:solidFill>
                          <a:effectLst/>
                        </a:rPr>
                        <a:t>none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dirty="0">
                          <a:solidFill>
                            <a:srgbClr val="222222"/>
                          </a:solidFill>
                          <a:effectLst/>
                        </a:rPr>
                        <a:t>0 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solidFill>
                            <a:srgbClr val="222222"/>
                          </a:solidFill>
                          <a:effectLst/>
                        </a:rPr>
                        <a:t>No file type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r>
                        <a:rPr lang="en-US" dirty="0" err="1">
                          <a:solidFill>
                            <a:srgbClr val="222222"/>
                          </a:solidFill>
                          <a:effectLst/>
                        </a:rPr>
                        <a:t>rel</a:t>
                      </a:r>
                      <a:r>
                        <a:rPr lang="en-US" dirty="0">
                          <a:solidFill>
                            <a:srgbClr val="222222"/>
                          </a:solidFill>
                          <a:effectLst/>
                        </a:rPr>
                        <a:t>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altLang="zh-TW" dirty="0">
                          <a:solidFill>
                            <a:srgbClr val="222222"/>
                          </a:solidFill>
                          <a:effectLst/>
                        </a:rPr>
                        <a:t>1 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dirty="0">
                          <a:solidFill>
                            <a:srgbClr val="222222"/>
                          </a:solidFill>
                          <a:effectLst/>
                        </a:rPr>
                        <a:t>Relocatable file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l"/>
                      <a:r>
                        <a:rPr lang="en-US" dirty="0">
                          <a:solidFill>
                            <a:srgbClr val="222222"/>
                          </a:solidFill>
                          <a:effectLst/>
                        </a:rPr>
                        <a:t>exec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altLang="zh-TW" dirty="0">
                          <a:solidFill>
                            <a:srgbClr val="222222"/>
                          </a:solidFill>
                          <a:effectLst/>
                        </a:rPr>
                        <a:t>2 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dirty="0">
                          <a:solidFill>
                            <a:srgbClr val="222222"/>
                          </a:solidFill>
                          <a:effectLst/>
                        </a:rPr>
                        <a:t>Executable file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l"/>
                      <a:r>
                        <a:rPr lang="en-US" dirty="0" err="1">
                          <a:solidFill>
                            <a:srgbClr val="222222"/>
                          </a:solidFill>
                          <a:effectLst/>
                        </a:rPr>
                        <a:t>dyn</a:t>
                      </a:r>
                      <a:r>
                        <a:rPr lang="en-US" dirty="0">
                          <a:solidFill>
                            <a:srgbClr val="222222"/>
                          </a:solidFill>
                          <a:effectLst/>
                        </a:rPr>
                        <a:t>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altLang="zh-TW" dirty="0">
                          <a:solidFill>
                            <a:srgbClr val="222222"/>
                          </a:solidFill>
                          <a:effectLst/>
                        </a:rPr>
                        <a:t>3 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dirty="0">
                          <a:solidFill>
                            <a:srgbClr val="222222"/>
                          </a:solidFill>
                          <a:effectLst/>
                        </a:rPr>
                        <a:t>Shared object file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l"/>
                      <a:r>
                        <a:rPr lang="en-US" dirty="0">
                          <a:solidFill>
                            <a:srgbClr val="222222"/>
                          </a:solidFill>
                          <a:effectLst/>
                        </a:rPr>
                        <a:t>core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altLang="zh-TW">
                          <a:solidFill>
                            <a:srgbClr val="222222"/>
                          </a:solidFill>
                          <a:effectLst/>
                        </a:rPr>
                        <a:t>4 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dirty="0">
                          <a:solidFill>
                            <a:srgbClr val="222222"/>
                          </a:solidFill>
                          <a:effectLst/>
                        </a:rPr>
                        <a:t>Core file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0">
                <a:tc>
                  <a:txBody>
                    <a:bodyPr/>
                    <a:lstStyle/>
                    <a:p>
                      <a:pPr algn="l"/>
                      <a:r>
                        <a:rPr lang="en-US">
                          <a:solidFill>
                            <a:srgbClr val="222222"/>
                          </a:solidFill>
                          <a:effectLst/>
                        </a:rPr>
                        <a:t>loproc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solidFill>
                            <a:srgbClr val="222222"/>
                          </a:solidFill>
                          <a:effectLst/>
                        </a:rPr>
                        <a:t>0xff00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rgbClr val="222222"/>
                          </a:solidFill>
                          <a:effectLst/>
                        </a:rPr>
                        <a:t>Processor-specific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a:r>
                        <a:rPr lang="en-US">
                          <a:solidFill>
                            <a:srgbClr val="222222"/>
                          </a:solidFill>
                          <a:effectLst/>
                        </a:rPr>
                        <a:t>hiproc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solidFill>
                            <a:srgbClr val="222222"/>
                          </a:solidFill>
                          <a:effectLst/>
                        </a:rPr>
                        <a:t>0xffff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rgbClr val="222222"/>
                          </a:solidFill>
                          <a:effectLst/>
                        </a:rPr>
                        <a:t>Processor-specific </a:t>
                      </a:r>
                    </a:p>
                  </a:txBody>
                  <a:tcPr marL="95250" marR="95250" marT="95250" marB="952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矩形 4"/>
          <p:cNvSpPr/>
          <p:nvPr/>
        </p:nvSpPr>
        <p:spPr>
          <a:xfrm>
            <a:off x="511520" y="6211669"/>
            <a:ext cx="6966641" cy="369332"/>
          </a:xfrm>
          <a:prstGeom prst="rect">
            <a:avLst/>
          </a:prstGeom>
        </p:spPr>
        <p:txBody>
          <a:bodyPr wrap="square">
            <a:spAutoFit/>
          </a:bodyPr>
          <a:lstStyle/>
          <a:p>
            <a:r>
              <a:rPr lang="en-US" altLang="zh-TW" dirty="0"/>
              <a:t>https://docs.oracle.com/cd/E19455-01/806-3773/elf-1/index.html</a:t>
            </a:r>
            <a:endParaRPr lang="zh-TW" altLang="en-US" dirty="0"/>
          </a:p>
        </p:txBody>
      </p:sp>
    </p:spTree>
    <p:extLst>
      <p:ext uri="{BB962C8B-B14F-4D97-AF65-F5344CB8AC3E}">
        <p14:creationId xmlns:p14="http://schemas.microsoft.com/office/powerpoint/2010/main" val="414372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766438616"/>
              </p:ext>
            </p:extLst>
          </p:nvPr>
        </p:nvGraphicFramePr>
        <p:xfrm>
          <a:off x="241160" y="1080045"/>
          <a:ext cx="8468273" cy="1261110"/>
        </p:xfrm>
        <a:graphic>
          <a:graphicData uri="http://schemas.openxmlformats.org/drawingml/2006/table">
            <a:tbl>
              <a:tblPr firstRow="1" bandRow="1">
                <a:tableStyleId>{5C22544A-7EE6-4342-B048-85BDC9FD1C3A}</a:tableStyleId>
              </a:tblPr>
              <a:tblGrid>
                <a:gridCol w="999165"/>
                <a:gridCol w="1303699"/>
                <a:gridCol w="1539089"/>
                <a:gridCol w="4626320"/>
              </a:tblGrid>
              <a:tr h="278130">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r>
              <a:tr h="278130">
                <a:tc>
                  <a:txBody>
                    <a:bodyPr/>
                    <a:lstStyle/>
                    <a:p>
                      <a:r>
                        <a:rPr lang="en-US" altLang="zh-TW" sz="1000" b="1" dirty="0" smtClean="0"/>
                        <a:t>unsigned char </a:t>
                      </a:r>
                      <a:endParaRPr lang="zh-TW" altLang="en-US" sz="1000" b="1" dirty="0"/>
                    </a:p>
                  </a:txBody>
                  <a:tcPr marL="68580" marR="68580" marT="34290" marB="34290"/>
                </a:tc>
                <a:tc>
                  <a:txBody>
                    <a:bodyPr/>
                    <a:lstStyle/>
                    <a:p>
                      <a:r>
                        <a:rPr lang="en-US" altLang="zh-TW" sz="1000" b="1" dirty="0" err="1" smtClean="0"/>
                        <a:t>e_ident</a:t>
                      </a:r>
                      <a:r>
                        <a:rPr lang="en-US" altLang="zh-TW" sz="1000" b="1" dirty="0" smtClean="0"/>
                        <a:t>[EI_NIDENT]</a:t>
                      </a:r>
                      <a:endParaRPr lang="zh-TW" altLang="en-US" sz="10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t>ELF</a:t>
                      </a:r>
                      <a:r>
                        <a:rPr lang="zh-TW" altLang="en-US" sz="1200" b="1" dirty="0" smtClean="0"/>
                        <a:t>辨識代號區</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Magic:   7f 45 4c 46 01 01 01 00 00 00 00 00 00 00 00 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Class:                             ELF32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Data:                              2's complement, little endian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Version:                           1 (current)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OS/ABI:                            UNIX - System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  ABI Version:                       0</a:t>
                      </a:r>
                      <a:endParaRPr lang="zh-TW" altLang="en-US" sz="1000" b="1" dirty="0" smtClean="0"/>
                    </a:p>
                  </a:txBody>
                  <a:tcPr marL="68580" marR="68580" marT="34290" marB="34290"/>
                </a:tc>
              </a:tr>
            </a:tbl>
          </a:graphicData>
        </a:graphic>
      </p:graphicFrame>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ELF header</a:t>
            </a:r>
            <a:r>
              <a:rPr lang="zh-TW" altLang="en-US" sz="4000" dirty="0"/>
              <a:t>：檔頭格式</a:t>
            </a:r>
            <a:r>
              <a:rPr lang="en-US" altLang="zh-TW" sz="4000" dirty="0" smtClean="0"/>
              <a:t>Elf32_Ehdr</a:t>
            </a:r>
            <a:endParaRPr lang="zh-TW" altLang="en-US" dirty="0"/>
          </a:p>
        </p:txBody>
      </p:sp>
      <p:sp>
        <p:nvSpPr>
          <p:cNvPr id="2" name="矩形 1"/>
          <p:cNvSpPr/>
          <p:nvPr/>
        </p:nvSpPr>
        <p:spPr>
          <a:xfrm>
            <a:off x="1193415" y="4048183"/>
            <a:ext cx="7432895" cy="523220"/>
          </a:xfrm>
          <a:prstGeom prst="rect">
            <a:avLst/>
          </a:prstGeom>
        </p:spPr>
        <p:txBody>
          <a:bodyPr wrap="square">
            <a:spAutoFit/>
          </a:bodyPr>
          <a:lstStyle/>
          <a:p>
            <a:r>
              <a:rPr lang="en-US" altLang="zh-TW" sz="2800" b="1" u="sng" dirty="0">
                <a:solidFill>
                  <a:srgbClr val="FF0000"/>
                </a:solidFill>
                <a:effectLst>
                  <a:outerShdw blurRad="38100" dist="38100" dir="2700000" algn="tl">
                    <a:srgbClr val="000000">
                      <a:alpha val="43137"/>
                    </a:srgbClr>
                  </a:outerShdw>
                </a:effectLst>
              </a:rPr>
              <a:t>7f 45 4c 46 </a:t>
            </a:r>
            <a:r>
              <a:rPr lang="en-US" altLang="zh-TW" sz="2800" dirty="0"/>
              <a:t>01 01 </a:t>
            </a:r>
            <a:r>
              <a:rPr lang="en-US" altLang="zh-TW" sz="2800" b="1" dirty="0">
                <a:solidFill>
                  <a:srgbClr val="FF0000"/>
                </a:solidFill>
                <a:effectLst>
                  <a:outerShdw blurRad="38100" dist="38100" dir="2700000" algn="tl">
                    <a:srgbClr val="000000">
                      <a:alpha val="43137"/>
                    </a:srgbClr>
                  </a:outerShdw>
                </a:effectLst>
              </a:rPr>
              <a:t>01</a:t>
            </a:r>
            <a:r>
              <a:rPr lang="en-US" altLang="zh-TW" sz="2800" dirty="0"/>
              <a:t> </a:t>
            </a:r>
            <a:r>
              <a:rPr lang="en-US" altLang="zh-TW" sz="2800" u="sng" dirty="0"/>
              <a:t>00 00 00 00 00 00 00 00 00 </a:t>
            </a:r>
          </a:p>
        </p:txBody>
      </p:sp>
      <p:sp>
        <p:nvSpPr>
          <p:cNvPr id="6" name="矩形 5"/>
          <p:cNvSpPr/>
          <p:nvPr/>
        </p:nvSpPr>
        <p:spPr>
          <a:xfrm>
            <a:off x="1125389" y="3628478"/>
            <a:ext cx="1223412"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魔數</a:t>
            </a:r>
            <a:r>
              <a:rPr lang="en-US" altLang="zh-TW" b="1" dirty="0"/>
              <a:t>Magic</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242801" y="6081728"/>
            <a:ext cx="5687219" cy="646331"/>
          </a:xfrm>
          <a:prstGeom prst="rect">
            <a:avLst/>
          </a:prstGeom>
        </p:spPr>
        <p:txBody>
          <a:bodyPr wrap="square">
            <a:spAutoFit/>
          </a:bodyPr>
          <a:lstStyle/>
          <a:p>
            <a:r>
              <a:rPr lang="zh-TW" altLang="en-US" dirty="0" smtClean="0"/>
              <a:t>作業系統在</a:t>
            </a:r>
            <a:r>
              <a:rPr lang="zh-TW" altLang="en-US" dirty="0"/>
              <a:t>載入可</a:t>
            </a:r>
            <a:r>
              <a:rPr lang="zh-TW" altLang="en-US" dirty="0" smtClean="0"/>
              <a:t>執行</a:t>
            </a:r>
            <a:r>
              <a:rPr lang="zh-TW" altLang="en-US" dirty="0"/>
              <a:t>檔</a:t>
            </a:r>
            <a:r>
              <a:rPr lang="zh-TW" altLang="en-US" dirty="0" smtClean="0"/>
              <a:t>時，</a:t>
            </a:r>
            <a:r>
              <a:rPr lang="zh-TW" altLang="en-US" dirty="0"/>
              <a:t>會確認魔數</a:t>
            </a:r>
            <a:r>
              <a:rPr lang="zh-TW" altLang="en-US" dirty="0" smtClean="0"/>
              <a:t>是否正確，</a:t>
            </a:r>
            <a:endParaRPr lang="en-US" altLang="zh-TW" dirty="0" smtClean="0"/>
          </a:p>
          <a:p>
            <a:r>
              <a:rPr lang="zh-TW" altLang="en-US" dirty="0" smtClean="0"/>
              <a:t>如果</a:t>
            </a:r>
            <a:r>
              <a:rPr lang="zh-TW" altLang="en-US" dirty="0"/>
              <a:t>不正確會拒絕載入。</a:t>
            </a:r>
          </a:p>
        </p:txBody>
      </p:sp>
      <p:sp>
        <p:nvSpPr>
          <p:cNvPr id="9" name="矩形圖說文字 8"/>
          <p:cNvSpPr/>
          <p:nvPr/>
        </p:nvSpPr>
        <p:spPr>
          <a:xfrm>
            <a:off x="2679827" y="4834188"/>
            <a:ext cx="1846907" cy="961016"/>
          </a:xfrm>
          <a:prstGeom prst="wedgeRectCallout">
            <a:avLst>
              <a:gd name="adj1" fmla="val -23214"/>
              <a:gd name="adj2" fmla="val -8902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ELF </a:t>
            </a:r>
            <a:r>
              <a:rPr lang="zh-TW" altLang="en-US" dirty="0"/>
              <a:t>檔案類型</a:t>
            </a:r>
            <a:endParaRPr lang="en-US" altLang="zh-TW" dirty="0"/>
          </a:p>
          <a:p>
            <a:r>
              <a:rPr lang="en-US" altLang="zh-TW" sz="1400" dirty="0"/>
              <a:t>0::</a:t>
            </a:r>
            <a:r>
              <a:rPr lang="zh-TW" altLang="en-US" sz="1400" dirty="0"/>
              <a:t>無效檔案</a:t>
            </a:r>
          </a:p>
          <a:p>
            <a:r>
              <a:rPr lang="en-US" altLang="zh-TW" sz="1400" dirty="0"/>
              <a:t>1:: 32</a:t>
            </a:r>
            <a:r>
              <a:rPr lang="zh-TW" altLang="en-US" sz="1400" dirty="0"/>
              <a:t>位元</a:t>
            </a:r>
            <a:r>
              <a:rPr lang="en-US" altLang="zh-TW" sz="1400" dirty="0"/>
              <a:t>ELF</a:t>
            </a:r>
            <a:r>
              <a:rPr lang="zh-TW" altLang="en-US" sz="1400" dirty="0"/>
              <a:t>檔案</a:t>
            </a:r>
          </a:p>
          <a:p>
            <a:r>
              <a:rPr lang="en-US" altLang="zh-TW" sz="1400" dirty="0"/>
              <a:t>2:: 64</a:t>
            </a:r>
            <a:r>
              <a:rPr lang="zh-TW" altLang="en-US" sz="1400" dirty="0"/>
              <a:t>位元</a:t>
            </a:r>
            <a:r>
              <a:rPr lang="en-US" altLang="zh-TW" sz="1400" dirty="0"/>
              <a:t>ELF</a:t>
            </a:r>
            <a:r>
              <a:rPr lang="zh-TW" altLang="en-US" sz="1400" dirty="0" smtClean="0"/>
              <a:t>檔案</a:t>
            </a:r>
            <a:endParaRPr lang="zh-TW" altLang="en-US" sz="1400" dirty="0"/>
          </a:p>
        </p:txBody>
      </p:sp>
      <p:sp>
        <p:nvSpPr>
          <p:cNvPr id="11" name="矩形圖說文字 10"/>
          <p:cNvSpPr/>
          <p:nvPr/>
        </p:nvSpPr>
        <p:spPr>
          <a:xfrm>
            <a:off x="3062955" y="2959298"/>
            <a:ext cx="1846907" cy="961016"/>
          </a:xfrm>
          <a:prstGeom prst="wedgeRectCallout">
            <a:avLst>
              <a:gd name="adj1" fmla="val -20763"/>
              <a:gd name="adj2" fmla="val 692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t>位元組</a:t>
            </a:r>
            <a:r>
              <a:rPr lang="zh-TW" altLang="en-US" dirty="0" smtClean="0"/>
              <a:t>順序</a:t>
            </a:r>
            <a:endParaRPr lang="en-US" altLang="zh-TW" dirty="0" smtClean="0"/>
          </a:p>
          <a:p>
            <a:r>
              <a:rPr lang="en-US" altLang="zh-TW" sz="1400" dirty="0" smtClean="0"/>
              <a:t>0</a:t>
            </a:r>
            <a:r>
              <a:rPr lang="en-US" altLang="zh-TW" sz="1400" dirty="0"/>
              <a:t>::</a:t>
            </a:r>
            <a:r>
              <a:rPr lang="zh-TW" altLang="en-US" sz="1400" dirty="0"/>
              <a:t>無效檔案</a:t>
            </a:r>
          </a:p>
          <a:p>
            <a:r>
              <a:rPr lang="en-US" altLang="zh-TW" sz="1400" dirty="0"/>
              <a:t>1</a:t>
            </a:r>
            <a:r>
              <a:rPr lang="en-US" altLang="zh-TW" sz="1400" dirty="0" smtClean="0"/>
              <a:t>::</a:t>
            </a:r>
            <a:r>
              <a:rPr lang="zh-TW" altLang="en-US" sz="1400" dirty="0"/>
              <a:t>小端</a:t>
            </a:r>
            <a:r>
              <a:rPr lang="zh-TW" altLang="en-US" sz="1400" dirty="0" smtClean="0"/>
              <a:t>格式</a:t>
            </a:r>
            <a:endParaRPr lang="zh-TW" altLang="en-US" sz="1400" dirty="0"/>
          </a:p>
          <a:p>
            <a:r>
              <a:rPr lang="en-US" altLang="zh-TW" sz="1400" dirty="0"/>
              <a:t>2</a:t>
            </a:r>
            <a:r>
              <a:rPr lang="en-US" altLang="zh-TW" sz="1400" dirty="0" smtClean="0"/>
              <a:t>::</a:t>
            </a:r>
            <a:r>
              <a:rPr lang="zh-TW" altLang="en-US" sz="1400" dirty="0"/>
              <a:t>大端措式</a:t>
            </a:r>
          </a:p>
        </p:txBody>
      </p:sp>
      <p:cxnSp>
        <p:nvCxnSpPr>
          <p:cNvPr id="13" name="直線單箭頭接點 12"/>
          <p:cNvCxnSpPr/>
          <p:nvPr/>
        </p:nvCxnSpPr>
        <p:spPr>
          <a:xfrm>
            <a:off x="4188670" y="4499145"/>
            <a:ext cx="1430447" cy="8794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281053" y="5378594"/>
            <a:ext cx="3862947" cy="646331"/>
          </a:xfrm>
          <a:prstGeom prst="rect">
            <a:avLst/>
          </a:prstGeom>
          <a:solidFill>
            <a:schemeClr val="accent4">
              <a:lumMod val="20000"/>
              <a:lumOff val="80000"/>
            </a:schemeClr>
          </a:solidFill>
        </p:spPr>
        <p:txBody>
          <a:bodyPr wrap="square">
            <a:spAutoFit/>
          </a:bodyPr>
          <a:lstStyle/>
          <a:p>
            <a:r>
              <a:rPr lang="en-US" altLang="zh-TW" dirty="0"/>
              <a:t>ELF </a:t>
            </a:r>
            <a:r>
              <a:rPr lang="zh-TW" altLang="en-US" dirty="0"/>
              <a:t>檔的主版本序號</a:t>
            </a:r>
            <a:r>
              <a:rPr lang="zh-TW" altLang="en-US" dirty="0" smtClean="0"/>
              <a:t>，一般是</a:t>
            </a:r>
            <a:r>
              <a:rPr lang="en-US" altLang="zh-TW" dirty="0"/>
              <a:t>1 </a:t>
            </a:r>
          </a:p>
          <a:p>
            <a:r>
              <a:rPr lang="en-US" altLang="zh-TW" dirty="0" smtClean="0"/>
              <a:t>ELF </a:t>
            </a:r>
            <a:r>
              <a:rPr lang="zh-TW" altLang="en-US" dirty="0"/>
              <a:t>標準自</a:t>
            </a:r>
            <a:r>
              <a:rPr lang="en-US" altLang="zh-TW" dirty="0"/>
              <a:t>1.2 </a:t>
            </a:r>
            <a:r>
              <a:rPr lang="zh-TW" altLang="en-US" dirty="0" smtClean="0"/>
              <a:t>版以後就</a:t>
            </a:r>
            <a:r>
              <a:rPr lang="zh-TW" altLang="en-US" dirty="0"/>
              <a:t>再也沒有</a:t>
            </a:r>
            <a:r>
              <a:rPr lang="zh-TW" altLang="en-US" dirty="0" smtClean="0"/>
              <a:t>更新</a:t>
            </a:r>
            <a:endParaRPr lang="zh-TW" altLang="en-US" dirty="0"/>
          </a:p>
        </p:txBody>
      </p:sp>
      <p:sp>
        <p:nvSpPr>
          <p:cNvPr id="15" name="矩形 14"/>
          <p:cNvSpPr/>
          <p:nvPr/>
        </p:nvSpPr>
        <p:spPr>
          <a:xfrm>
            <a:off x="166688" y="2542658"/>
            <a:ext cx="4572000" cy="461665"/>
          </a:xfrm>
          <a:prstGeom prst="rect">
            <a:avLst/>
          </a:prstGeom>
        </p:spPr>
        <p:txBody>
          <a:bodyPr>
            <a:spAutoFit/>
          </a:bodyPr>
          <a:lstStyle/>
          <a:p>
            <a:r>
              <a:rPr lang="zh-TW" altLang="en-US" sz="1200" dirty="0" smtClean="0"/>
              <a:t>幾乎</a:t>
            </a:r>
            <a:r>
              <a:rPr lang="zh-TW" altLang="en-US" sz="1200" dirty="0"/>
              <a:t>所有可執行檔格式的最開始</a:t>
            </a:r>
            <a:r>
              <a:rPr lang="zh-TW" altLang="en-US" sz="1200" dirty="0" smtClean="0"/>
              <a:t>的幾個</a:t>
            </a:r>
            <a:r>
              <a:rPr lang="zh-TW" altLang="en-US" sz="1200" dirty="0"/>
              <a:t>位元組都</a:t>
            </a:r>
            <a:r>
              <a:rPr lang="zh-TW" altLang="en-US" sz="1200" dirty="0" smtClean="0"/>
              <a:t>是</a:t>
            </a:r>
            <a:r>
              <a:rPr lang="zh-TW" altLang="en-US" sz="1200" b="1" dirty="0">
                <a:effectLst>
                  <a:outerShdw blurRad="38100" dist="38100" dir="2700000" algn="tl">
                    <a:srgbClr val="000000">
                      <a:alpha val="43137"/>
                    </a:srgbClr>
                  </a:outerShdw>
                </a:effectLst>
              </a:rPr>
              <a:t>魔數</a:t>
            </a:r>
            <a:r>
              <a:rPr lang="en-US" altLang="zh-TW" sz="1200" b="1" dirty="0" smtClean="0"/>
              <a:t>Magic</a:t>
            </a:r>
            <a:r>
              <a:rPr lang="zh-TW" altLang="en-US" sz="1200" dirty="0" smtClean="0"/>
              <a:t>。</a:t>
            </a:r>
            <a:endParaRPr lang="en-US" altLang="zh-TW" sz="1200" dirty="0" smtClean="0"/>
          </a:p>
          <a:p>
            <a:r>
              <a:rPr lang="zh-TW" altLang="en-US" sz="1200" dirty="0" smtClean="0"/>
              <a:t>這</a:t>
            </a:r>
            <a:r>
              <a:rPr lang="zh-TW" altLang="en-US" sz="1200" dirty="0"/>
              <a:t>種魔數用來確認檔案</a:t>
            </a:r>
            <a:r>
              <a:rPr lang="zh-TW" altLang="en-US" sz="1200" dirty="0" smtClean="0"/>
              <a:t>的</a:t>
            </a:r>
            <a:r>
              <a:rPr lang="zh-TW" altLang="en-US" sz="1200" dirty="0"/>
              <a:t>類</a:t>
            </a:r>
            <a:r>
              <a:rPr lang="zh-TW" altLang="en-US" sz="1200" dirty="0" smtClean="0"/>
              <a:t>型</a:t>
            </a:r>
            <a:endParaRPr lang="zh-TW" altLang="en-US" sz="1200" dirty="0"/>
          </a:p>
        </p:txBody>
      </p:sp>
      <p:sp>
        <p:nvSpPr>
          <p:cNvPr id="16" name="矩形 15"/>
          <p:cNvSpPr/>
          <p:nvPr/>
        </p:nvSpPr>
        <p:spPr>
          <a:xfrm>
            <a:off x="5106154" y="2502328"/>
            <a:ext cx="4037846" cy="738664"/>
          </a:xfrm>
          <a:prstGeom prst="rect">
            <a:avLst/>
          </a:prstGeom>
        </p:spPr>
        <p:txBody>
          <a:bodyPr wrap="square">
            <a:spAutoFit/>
          </a:bodyPr>
          <a:lstStyle/>
          <a:p>
            <a:pPr marL="285750" indent="-285750">
              <a:buFont typeface="Wingdings" panose="05000000000000000000" pitchFamily="2" charset="2"/>
              <a:buChar char="ü"/>
            </a:pPr>
            <a:r>
              <a:rPr lang="en-US" altLang="zh-TW" sz="1400" dirty="0" err="1"/>
              <a:t>a.out</a:t>
            </a:r>
            <a:r>
              <a:rPr lang="en-US" altLang="zh-TW" sz="1400" dirty="0"/>
              <a:t> </a:t>
            </a:r>
            <a:r>
              <a:rPr lang="zh-TW" altLang="en-US" sz="1400" dirty="0"/>
              <a:t>格式最開始兩個位元組為</a:t>
            </a:r>
            <a:r>
              <a:rPr lang="en-US" altLang="zh-TW" sz="1400" dirty="0"/>
              <a:t>OxO1</a:t>
            </a:r>
            <a:r>
              <a:rPr lang="zh-TW" altLang="en-US" sz="1400" dirty="0"/>
              <a:t>、</a:t>
            </a:r>
            <a:r>
              <a:rPr lang="en-US" altLang="zh-TW" sz="1400" dirty="0"/>
              <a:t>Ox07 ﹔ </a:t>
            </a:r>
          </a:p>
          <a:p>
            <a:pPr marL="285750" indent="-285750">
              <a:buFont typeface="Wingdings" panose="05000000000000000000" pitchFamily="2" charset="2"/>
              <a:buChar char="ü"/>
            </a:pPr>
            <a:r>
              <a:rPr lang="en-US" altLang="zh-TW" sz="1400" dirty="0"/>
              <a:t>PE/COFF </a:t>
            </a:r>
            <a:r>
              <a:rPr lang="zh-TW" altLang="en-US" sz="1400" dirty="0"/>
              <a:t>檔最開始兩個個位元組為</a:t>
            </a:r>
            <a:r>
              <a:rPr lang="en-US" altLang="zh-TW" sz="1400" dirty="0"/>
              <a:t>Ox4d </a:t>
            </a:r>
            <a:r>
              <a:rPr lang="zh-TW" altLang="en-US" sz="1400" dirty="0"/>
              <a:t>、</a:t>
            </a:r>
            <a:r>
              <a:rPr lang="en-US" altLang="zh-TW" sz="1400" dirty="0"/>
              <a:t>Ox5a</a:t>
            </a:r>
            <a:r>
              <a:rPr lang="zh-TW" altLang="en-US" sz="1400" dirty="0"/>
              <a:t>，即</a:t>
            </a:r>
            <a:r>
              <a:rPr lang="en-US" altLang="zh-TW" sz="1400" dirty="0"/>
              <a:t>ASCII </a:t>
            </a:r>
            <a:r>
              <a:rPr lang="zh-TW" altLang="en-US" sz="1400" dirty="0"/>
              <a:t>宇元</a:t>
            </a:r>
            <a:r>
              <a:rPr lang="en-US" altLang="zh-TW" sz="1400" dirty="0"/>
              <a:t>MZ </a:t>
            </a:r>
            <a:endParaRPr lang="zh-TW" altLang="en-US" sz="1400" dirty="0"/>
          </a:p>
        </p:txBody>
      </p:sp>
    </p:spTree>
    <p:extLst>
      <p:ext uri="{BB962C8B-B14F-4D97-AF65-F5344CB8AC3E}">
        <p14:creationId xmlns:p14="http://schemas.microsoft.com/office/powerpoint/2010/main" val="2983182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476616731"/>
              </p:ext>
            </p:extLst>
          </p:nvPr>
        </p:nvGraphicFramePr>
        <p:xfrm>
          <a:off x="241160" y="1199798"/>
          <a:ext cx="8468273" cy="4552950"/>
        </p:xfrm>
        <a:graphic>
          <a:graphicData uri="http://schemas.openxmlformats.org/drawingml/2006/table">
            <a:tbl>
              <a:tblPr firstRow="1" bandRow="1">
                <a:tableStyleId>{5C22544A-7EE6-4342-B048-85BDC9FD1C3A}</a:tableStyleId>
              </a:tblPr>
              <a:tblGrid>
                <a:gridCol w="999165"/>
                <a:gridCol w="1013988"/>
                <a:gridCol w="2245259"/>
                <a:gridCol w="4209861"/>
              </a:tblGrid>
              <a:tr h="278130">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r>
              <a:tr h="278130">
                <a:tc>
                  <a:txBody>
                    <a:bodyPr/>
                    <a:lstStyle/>
                    <a:p>
                      <a:r>
                        <a:rPr lang="en-US" altLang="zh-TW" sz="1000" b="1" dirty="0" smtClean="0"/>
                        <a:t>Elf32_Half</a:t>
                      </a:r>
                      <a:endParaRPr lang="zh-TW" altLang="en-US" sz="1000" b="1" dirty="0"/>
                    </a:p>
                  </a:txBody>
                  <a:tcPr marL="68580" marR="68580" marT="34290" marB="34290"/>
                </a:tc>
                <a:tc>
                  <a:txBody>
                    <a:bodyPr/>
                    <a:lstStyle/>
                    <a:p>
                      <a:r>
                        <a:rPr lang="en-US" altLang="zh-TW" sz="1000" b="1" dirty="0" err="1" smtClean="0"/>
                        <a:t>e_type</a:t>
                      </a:r>
                      <a:endParaRPr lang="zh-TW" altLang="en-US" sz="10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t>檔案類型代號</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Type:      DYN (Shared object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3 </a:t>
                      </a:r>
                      <a:r>
                        <a:rPr lang="zh-TW" altLang="en-US" sz="1000" b="1" dirty="0" smtClean="0"/>
                        <a:t>種</a:t>
                      </a:r>
                      <a:r>
                        <a:rPr lang="en-US" altLang="zh-TW" sz="1000" b="1" dirty="0" smtClean="0"/>
                        <a:t>ELF </a:t>
                      </a:r>
                      <a:r>
                        <a:rPr lang="zh-TW" altLang="en-US" sz="1000" b="1" dirty="0" smtClean="0"/>
                        <a:t>檔案類型，</a:t>
                      </a: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smtClean="0"/>
                        <a:t>每個檔案顯型對應一個常數。系統透過這個常數來判斷</a:t>
                      </a:r>
                      <a:r>
                        <a:rPr lang="en-US" altLang="zh-TW" sz="1000" b="1" dirty="0" smtClean="0"/>
                        <a:t>ELF </a:t>
                      </a:r>
                      <a:r>
                        <a:rPr lang="zh-TW" altLang="en-US" sz="1000" b="1" dirty="0" smtClean="0"/>
                        <a:t>的真芷檔案額型，而不是透過檔的副檔名。相關常數以“</a:t>
                      </a:r>
                      <a:r>
                        <a:rPr lang="en-US" altLang="zh-TW" sz="1000" b="1" dirty="0" smtClean="0"/>
                        <a:t>ET</a:t>
                      </a:r>
                      <a:r>
                        <a:rPr lang="zh-TW" altLang="en-US" sz="1000" b="1" dirty="0" smtClean="0"/>
                        <a:t>＿＂開頭</a:t>
                      </a: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ET REL(1) </a:t>
                      </a:r>
                      <a:r>
                        <a:rPr lang="zh-TW" altLang="en-US" sz="1400" b="1" dirty="0" smtClean="0"/>
                        <a:t>可重建檔，一般為</a:t>
                      </a:r>
                      <a:r>
                        <a:rPr lang="en-US" altLang="zh-TW" sz="1400" b="1" dirty="0" smtClean="0"/>
                        <a:t>.o </a:t>
                      </a:r>
                      <a:r>
                        <a:rPr lang="zh-TW" altLang="en-US" sz="1400" b="1" dirty="0" smtClean="0"/>
                        <a:t>檔案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ET EXEC(2) </a:t>
                      </a:r>
                      <a:r>
                        <a:rPr lang="zh-TW" altLang="en-US" sz="1400" b="1" dirty="0" smtClean="0"/>
                        <a:t>可執行檔</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ET DYN(3) </a:t>
                      </a:r>
                      <a:r>
                        <a:rPr lang="zh-TW" altLang="en-US" sz="1400" b="1" dirty="0" smtClean="0"/>
                        <a:t>共用目的檔，一股為</a:t>
                      </a:r>
                      <a:r>
                        <a:rPr lang="en-US" altLang="zh-TW" sz="1400" b="1" dirty="0" smtClean="0"/>
                        <a:t>.so </a:t>
                      </a:r>
                      <a:r>
                        <a:rPr lang="zh-TW" altLang="en-US" sz="1400" b="1" dirty="0" smtClean="0"/>
                        <a:t>檔案</a:t>
                      </a:r>
                      <a:endParaRPr lang="en-US" altLang="zh-TW" sz="1400" b="1" dirty="0" smtClean="0"/>
                    </a:p>
                  </a:txBody>
                  <a:tcPr marL="68580" marR="68580" marT="34290" marB="34290"/>
                </a:tc>
              </a:tr>
              <a:tr h="278130">
                <a:tc>
                  <a:txBody>
                    <a:bodyPr/>
                    <a:lstStyle/>
                    <a:p>
                      <a:r>
                        <a:rPr lang="en-US" altLang="zh-TW" sz="1000" b="1" dirty="0" smtClean="0"/>
                        <a:t>Elf32_Half </a:t>
                      </a:r>
                      <a:endParaRPr lang="zh-TW" altLang="en-US" sz="1000" b="1" dirty="0"/>
                    </a:p>
                  </a:txBody>
                  <a:tcPr marL="68580" marR="68580" marT="34290" marB="34290"/>
                </a:tc>
                <a:tc>
                  <a:txBody>
                    <a:bodyPr/>
                    <a:lstStyle/>
                    <a:p>
                      <a:r>
                        <a:rPr lang="en-US" altLang="zh-TW" sz="1000" b="1" dirty="0" err="1" smtClean="0"/>
                        <a:t>e_machine</a:t>
                      </a:r>
                      <a:endParaRPr lang="zh-TW" altLang="en-US" sz="10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t>機器平台代號</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Machine:          Intel 80386</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smtClean="0"/>
                        <a:t>不同平台下的</a:t>
                      </a:r>
                      <a:r>
                        <a:rPr lang="en-US" altLang="zh-TW" sz="1000" b="1" dirty="0" smtClean="0"/>
                        <a:t>ELF </a:t>
                      </a:r>
                      <a:r>
                        <a:rPr lang="zh-TW" altLang="en-US" sz="1000" b="1" dirty="0" smtClean="0"/>
                        <a:t>檔都遵宿同一套</a:t>
                      </a:r>
                      <a:r>
                        <a:rPr lang="en-US" altLang="zh-TW" sz="1000" b="1" dirty="0" smtClean="0"/>
                        <a:t>ELF </a:t>
                      </a:r>
                      <a:r>
                        <a:rPr lang="zh-TW" altLang="en-US" sz="1000" b="1" dirty="0" smtClean="0"/>
                        <a:t>標單。</a:t>
                      </a:r>
                      <a:r>
                        <a:rPr lang="en-US" altLang="zh-TW" sz="1000" b="1" dirty="0" err="1" smtClean="0"/>
                        <a:t>e_machine</a:t>
                      </a:r>
                      <a:r>
                        <a:rPr lang="en-US" altLang="zh-TW" sz="1000" b="1" dirty="0" smtClean="0"/>
                        <a:t> </a:t>
                      </a:r>
                      <a:r>
                        <a:rPr lang="zh-TW" altLang="en-US" sz="1000" b="1" dirty="0" smtClean="0"/>
                        <a:t>成員就表示該</a:t>
                      </a:r>
                      <a:r>
                        <a:rPr lang="en-US" altLang="zh-TW" sz="1000" b="1" dirty="0" smtClean="0"/>
                        <a:t>ELF </a:t>
                      </a:r>
                      <a:r>
                        <a:rPr lang="zh-TW" altLang="en-US" sz="1000" b="1" dirty="0" smtClean="0"/>
                        <a:t>檔案的平台屬性</a:t>
                      </a: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000" b="1" dirty="0" smtClean="0"/>
                    </a:p>
                  </a:txBody>
                  <a:tcPr marL="68580" marR="68580" marT="34290" marB="34290"/>
                </a:tc>
              </a:tr>
              <a:tr h="278130">
                <a:tc>
                  <a:txBody>
                    <a:bodyPr/>
                    <a:lstStyle/>
                    <a:p>
                      <a:r>
                        <a:rPr lang="en-US" altLang="zh-TW" sz="1000" b="1" dirty="0" smtClean="0"/>
                        <a:t>Elf32_Word </a:t>
                      </a:r>
                      <a:endParaRPr lang="zh-TW" altLang="en-US" sz="1000" b="1" dirty="0"/>
                    </a:p>
                  </a:txBody>
                  <a:tcPr marL="68580" marR="68580" marT="34290" marB="34290"/>
                </a:tc>
                <a:tc>
                  <a:txBody>
                    <a:bodyPr/>
                    <a:lstStyle/>
                    <a:p>
                      <a:r>
                        <a:rPr lang="en-US" altLang="zh-TW" sz="1000" b="1" dirty="0" err="1" smtClean="0"/>
                        <a:t>e_version</a:t>
                      </a:r>
                      <a:endParaRPr lang="zh-TW" altLang="en-US" sz="10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t>ELF</a:t>
                      </a:r>
                      <a:r>
                        <a:rPr lang="zh-TW" altLang="en-US" sz="1200" b="1" dirty="0" smtClean="0"/>
                        <a:t>版本資訊</a:t>
                      </a:r>
                      <a:r>
                        <a:rPr lang="en-US" altLang="zh-TW" sz="1200" b="1" dirty="0" smtClean="0"/>
                        <a:t> </a:t>
                      </a:r>
                      <a:r>
                        <a:rPr lang="zh-TW" altLang="en-US" sz="1200" b="1" dirty="0" smtClean="0"/>
                        <a:t>。一般為常數 </a:t>
                      </a:r>
                      <a:r>
                        <a:rPr lang="en-US" altLang="zh-TW" sz="1200" b="1" dirty="0" smtClean="0"/>
                        <a:t>l</a:t>
                      </a:r>
                      <a:endParaRPr lang="zh-TW" altLang="en-US" sz="1200" b="1" dirty="0" smtClean="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Version:          0x1</a:t>
                      </a:r>
                    </a:p>
                  </a:txBody>
                  <a:tcPr marL="68580" marR="68580" marT="34290" marB="34290"/>
                </a:tc>
              </a:tr>
              <a:tr h="278130">
                <a:tc>
                  <a:txBody>
                    <a:bodyPr/>
                    <a:lstStyle/>
                    <a:p>
                      <a:r>
                        <a:rPr lang="en-US" altLang="zh-TW" sz="1200" b="1" dirty="0" smtClean="0">
                          <a:solidFill>
                            <a:srgbClr val="FF0000"/>
                          </a:solidFill>
                          <a:effectLst>
                            <a:outerShdw blurRad="38100" dist="38100" dir="2700000" algn="tl">
                              <a:srgbClr val="000000">
                                <a:alpha val="43137"/>
                              </a:srgbClr>
                            </a:outerShdw>
                          </a:effectLst>
                        </a:rPr>
                        <a:t>Elf32_Addr </a:t>
                      </a:r>
                      <a:endParaRPr lang="zh-TW" altLang="en-US" sz="1200" b="1" dirty="0"/>
                    </a:p>
                  </a:txBody>
                  <a:tcPr marL="68580" marR="68580" marT="34290" marB="34290"/>
                </a:tc>
                <a:tc>
                  <a:txBody>
                    <a:bodyPr/>
                    <a:lstStyle/>
                    <a:p>
                      <a:r>
                        <a:rPr lang="en-US" altLang="zh-TW" sz="1200" b="1" dirty="0" err="1" smtClean="0">
                          <a:solidFill>
                            <a:srgbClr val="FF0000"/>
                          </a:solidFill>
                          <a:effectLst>
                            <a:outerShdw blurRad="38100" dist="38100" dir="2700000" algn="tl">
                              <a:srgbClr val="000000">
                                <a:alpha val="43137"/>
                              </a:srgbClr>
                            </a:outerShdw>
                          </a:effectLst>
                        </a:rPr>
                        <a:t>e_entry</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rgbClr val="FF0000"/>
                          </a:solidFill>
                          <a:effectLst>
                            <a:outerShdw blurRad="38100" dist="38100" dir="2700000" algn="tl">
                              <a:srgbClr val="000000">
                                <a:alpha val="43137"/>
                              </a:srgbClr>
                            </a:outerShdw>
                          </a:effectLst>
                        </a:rPr>
                        <a:t>程式的起始位址</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rgbClr val="FF0000"/>
                          </a:solidFill>
                          <a:effectLst>
                            <a:outerShdw blurRad="38100" dist="38100" dir="2700000" algn="tl">
                              <a:srgbClr val="000000">
                                <a:alpha val="43137"/>
                              </a:srgbClr>
                            </a:outerShdw>
                          </a:effectLst>
                        </a:rPr>
                        <a:t> Entry point address:               0x420</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chemeClr val="tx1"/>
                          </a:solidFill>
                          <a:effectLst>
                            <a:outerShdw blurRad="38100" dist="38100" dir="2700000" algn="tl">
                              <a:srgbClr val="000000">
                                <a:alpha val="43137"/>
                              </a:srgbClr>
                            </a:outerShdw>
                          </a:effectLst>
                        </a:rPr>
                        <a:t>入口位址，規定</a:t>
                      </a:r>
                      <a:r>
                        <a:rPr lang="en-US" altLang="zh-TW" sz="1200" b="1" dirty="0" smtClean="0">
                          <a:solidFill>
                            <a:schemeClr val="tx1"/>
                          </a:solidFill>
                          <a:effectLst>
                            <a:outerShdw blurRad="38100" dist="38100" dir="2700000" algn="tl">
                              <a:srgbClr val="000000">
                                <a:alpha val="43137"/>
                              </a:srgbClr>
                            </a:outerShdw>
                          </a:effectLst>
                        </a:rPr>
                        <a:t>ELF </a:t>
                      </a:r>
                      <a:r>
                        <a:rPr lang="zh-TW" altLang="en-US" sz="1200" b="1" dirty="0" smtClean="0">
                          <a:solidFill>
                            <a:schemeClr val="tx1"/>
                          </a:solidFill>
                          <a:effectLst>
                            <a:outerShdw blurRad="38100" dist="38100" dir="2700000" algn="tl">
                              <a:srgbClr val="000000">
                                <a:alpha val="43137"/>
                              </a:srgbClr>
                            </a:outerShdw>
                          </a:effectLst>
                        </a:rPr>
                        <a:t>程式的入口虛擬位址，作業系統在載入完該程式後從這個位址開始執行行程的指令。</a:t>
                      </a:r>
                      <a:endParaRPr lang="en-US" altLang="zh-TW" sz="1200" b="1" dirty="0" smtClean="0">
                        <a:solidFill>
                          <a:schemeClr val="tx1"/>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chemeClr val="tx1"/>
                          </a:solidFill>
                          <a:effectLst>
                            <a:outerShdw blurRad="38100" dist="38100" dir="2700000" algn="tl">
                              <a:srgbClr val="000000">
                                <a:alpha val="43137"/>
                              </a:srgbClr>
                            </a:outerShdw>
                          </a:effectLst>
                        </a:rPr>
                        <a:t>可重定擋一般沒有入口位址，則這個值為</a:t>
                      </a:r>
                      <a:r>
                        <a:rPr lang="en-US" altLang="zh-TW" sz="1200" b="1" dirty="0" smtClean="0">
                          <a:solidFill>
                            <a:schemeClr val="tx1"/>
                          </a:solidFill>
                          <a:effectLst>
                            <a:outerShdw blurRad="38100" dist="38100" dir="2700000" algn="tl">
                              <a:srgbClr val="000000">
                                <a:alpha val="43137"/>
                              </a:srgbClr>
                            </a:outerShdw>
                          </a:effectLst>
                        </a:rPr>
                        <a:t>0</a:t>
                      </a:r>
                      <a:endParaRPr lang="zh-TW" altLang="en-US" sz="1200" b="1" dirty="0" smtClean="0">
                        <a:solidFill>
                          <a:schemeClr val="tx1"/>
                        </a:solidFill>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200" b="1" dirty="0" smtClean="0">
                          <a:solidFill>
                            <a:srgbClr val="FF0000"/>
                          </a:solidFill>
                          <a:effectLst>
                            <a:outerShdw blurRad="38100" dist="38100" dir="2700000" algn="tl">
                              <a:srgbClr val="000000">
                                <a:alpha val="43137"/>
                              </a:srgbClr>
                            </a:outerShdw>
                          </a:effectLst>
                        </a:rPr>
                        <a:t>Elf32_Off</a:t>
                      </a:r>
                      <a:endParaRPr lang="zh-TW" altLang="en-US" sz="1200" b="1" dirty="0"/>
                    </a:p>
                  </a:txBody>
                  <a:tcPr marL="68580" marR="68580" marT="34290" marB="34290"/>
                </a:tc>
                <a:tc>
                  <a:txBody>
                    <a:bodyPr/>
                    <a:lstStyle/>
                    <a:p>
                      <a:r>
                        <a:rPr lang="en-US" altLang="zh-TW" sz="1200" b="1" dirty="0" err="1" smtClean="0">
                          <a:solidFill>
                            <a:srgbClr val="FF0000"/>
                          </a:solidFill>
                          <a:effectLst>
                            <a:outerShdw blurRad="38100" dist="38100" dir="2700000" algn="tl">
                              <a:srgbClr val="000000">
                                <a:alpha val="43137"/>
                              </a:srgbClr>
                            </a:outerShdw>
                          </a:effectLst>
                        </a:rPr>
                        <a:t>e_</a:t>
                      </a:r>
                      <a:r>
                        <a:rPr lang="en-US" altLang="zh-TW" sz="1200" b="1" dirty="0" err="1" smtClean="0">
                          <a:solidFill>
                            <a:srgbClr val="7030A0"/>
                          </a:solidFill>
                          <a:effectLst>
                            <a:outerShdw blurRad="38100" dist="38100" dir="2700000" algn="tl">
                              <a:srgbClr val="000000">
                                <a:alpha val="43137"/>
                              </a:srgbClr>
                            </a:outerShdw>
                          </a:effectLst>
                        </a:rPr>
                        <a:t>ph</a:t>
                      </a:r>
                      <a:r>
                        <a:rPr lang="en-US" altLang="zh-TW" sz="1200" b="1" dirty="0" err="1" smtClean="0">
                          <a:solidFill>
                            <a:srgbClr val="FF0000"/>
                          </a:solidFill>
                          <a:effectLst>
                            <a:outerShdw blurRad="38100" dist="38100" dir="2700000" algn="tl">
                              <a:srgbClr val="000000">
                                <a:alpha val="43137"/>
                              </a:srgbClr>
                            </a:outerShdw>
                          </a:effectLst>
                        </a:rPr>
                        <a:t>off</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rgbClr val="FF0000"/>
                          </a:solidFill>
                          <a:effectLst>
                            <a:outerShdw blurRad="38100" dist="38100" dir="2700000" algn="tl">
                              <a:srgbClr val="000000">
                                <a:alpha val="43137"/>
                              </a:srgbClr>
                            </a:outerShdw>
                          </a:effectLst>
                        </a:rPr>
                        <a:t>程式表頭的位址</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 Start of program headers:          52 (bytes into file)</a:t>
                      </a:r>
                      <a:endParaRPr lang="zh-TW" altLang="en-US" sz="1200" b="1" dirty="0" smtClean="0">
                        <a:solidFill>
                          <a:srgbClr val="FF0000"/>
                        </a:solidFill>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1200" b="1" dirty="0" smtClean="0">
                          <a:solidFill>
                            <a:srgbClr val="FF0000"/>
                          </a:solidFill>
                          <a:effectLst>
                            <a:outerShdw blurRad="38100" dist="38100" dir="2700000" algn="tl">
                              <a:srgbClr val="000000">
                                <a:alpha val="43137"/>
                              </a:srgbClr>
                            </a:outerShdw>
                          </a:effectLst>
                        </a:rPr>
                        <a:t>Elf32_Off </a:t>
                      </a:r>
                      <a:endParaRPr lang="zh-TW" altLang="en-US" sz="1200" b="1" dirty="0"/>
                    </a:p>
                  </a:txBody>
                  <a:tcPr marL="68580" marR="68580" marT="34290" marB="34290"/>
                </a:tc>
                <a:tc>
                  <a:txBody>
                    <a:bodyPr/>
                    <a:lstStyle/>
                    <a:p>
                      <a:r>
                        <a:rPr lang="en-US" altLang="zh-TW" sz="1200" b="1" dirty="0" err="1" smtClean="0">
                          <a:solidFill>
                            <a:srgbClr val="FF0000"/>
                          </a:solidFill>
                          <a:effectLst>
                            <a:outerShdw blurRad="38100" dist="38100" dir="2700000" algn="tl">
                              <a:srgbClr val="000000">
                                <a:alpha val="43137"/>
                              </a:srgbClr>
                            </a:outerShdw>
                          </a:effectLst>
                        </a:rPr>
                        <a:t>e_</a:t>
                      </a:r>
                      <a:r>
                        <a:rPr lang="en-US" altLang="zh-TW" sz="1200" b="1" dirty="0" err="1" smtClean="0">
                          <a:solidFill>
                            <a:srgbClr val="7030A0"/>
                          </a:solidFill>
                          <a:effectLst>
                            <a:outerShdw blurRad="38100" dist="38100" dir="2700000" algn="tl">
                              <a:srgbClr val="000000">
                                <a:alpha val="43137"/>
                              </a:srgbClr>
                            </a:outerShdw>
                          </a:effectLst>
                        </a:rPr>
                        <a:t>sh</a:t>
                      </a:r>
                      <a:r>
                        <a:rPr lang="en-US" altLang="zh-TW" sz="1200" b="1" dirty="0" err="1" smtClean="0">
                          <a:solidFill>
                            <a:srgbClr val="FF0000"/>
                          </a:solidFill>
                          <a:effectLst>
                            <a:outerShdw blurRad="38100" dist="38100" dir="2700000" algn="tl">
                              <a:srgbClr val="000000">
                                <a:alpha val="43137"/>
                              </a:srgbClr>
                            </a:outerShdw>
                          </a:effectLst>
                        </a:rPr>
                        <a:t>off</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rgbClr val="FF0000"/>
                          </a:solidFill>
                          <a:effectLst>
                            <a:outerShdw blurRad="38100" dist="38100" dir="2700000" algn="tl">
                              <a:srgbClr val="000000">
                                <a:alpha val="43137"/>
                              </a:srgbClr>
                            </a:outerShdw>
                          </a:effectLst>
                        </a:rPr>
                        <a:t>分段表頭的位址</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6272 (bytes into file)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rgbClr val="FF0000"/>
                          </a:solidFill>
                          <a:effectLst>
                            <a:outerShdw blurRad="38100" dist="38100" dir="2700000" algn="tl">
                              <a:srgbClr val="000000">
                                <a:alpha val="43137"/>
                              </a:srgbClr>
                            </a:outerShdw>
                          </a:effectLst>
                        </a:rPr>
                        <a:t>毆頭表在檔案中的偏移</a:t>
                      </a:r>
                      <a:endParaRPr lang="en-US" altLang="zh-TW" sz="1200" b="1" dirty="0" smtClean="0">
                        <a:solidFill>
                          <a:srgbClr val="FF0000"/>
                        </a:solidFill>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rgbClr val="FF0000"/>
                          </a:solidFill>
                          <a:effectLst>
                            <a:outerShdw blurRad="38100" dist="38100" dir="2700000" algn="tl">
                              <a:srgbClr val="000000">
                                <a:alpha val="43137"/>
                              </a:srgbClr>
                            </a:outerShdw>
                          </a:effectLst>
                        </a:rPr>
                        <a:t>，也就是段頭表檔案的第</a:t>
                      </a:r>
                      <a:r>
                        <a:rPr lang="en-US" altLang="zh-TW" sz="1200" b="1" dirty="0" smtClean="0">
                          <a:solidFill>
                            <a:srgbClr val="FF0000"/>
                          </a:solidFill>
                          <a:effectLst>
                            <a:outerShdw blurRad="38100" dist="38100" dir="2700000" algn="tl">
                              <a:srgbClr val="000000">
                                <a:alpha val="43137"/>
                              </a:srgbClr>
                            </a:outerShdw>
                          </a:effectLst>
                        </a:rPr>
                        <a:t>6273 </a:t>
                      </a:r>
                      <a:r>
                        <a:rPr lang="zh-TW" altLang="en-US" sz="1200" b="1" dirty="0" smtClean="0">
                          <a:solidFill>
                            <a:srgbClr val="FF0000"/>
                          </a:solidFill>
                          <a:effectLst>
                            <a:outerShdw blurRad="38100" dist="38100" dir="2700000" algn="tl">
                              <a:srgbClr val="000000">
                                <a:alpha val="43137"/>
                              </a:srgbClr>
                            </a:outerShdw>
                          </a:effectLst>
                        </a:rPr>
                        <a:t>價位元組開始</a:t>
                      </a:r>
                    </a:p>
                  </a:txBody>
                  <a:tcPr marL="68580" marR="68580" marT="34290" marB="34290"/>
                </a:tc>
              </a:tr>
            </a:tbl>
          </a:graphicData>
        </a:graphic>
      </p:graphicFrame>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ELF header</a:t>
            </a:r>
            <a:r>
              <a:rPr lang="zh-TW" altLang="en-US" sz="4000" dirty="0"/>
              <a:t>：檔頭格式</a:t>
            </a:r>
            <a:r>
              <a:rPr lang="en-US" altLang="zh-TW" sz="4000" dirty="0" smtClean="0"/>
              <a:t>Elf32_Ehdr</a:t>
            </a:r>
            <a:endParaRPr lang="zh-TW" altLang="en-US" dirty="0"/>
          </a:p>
        </p:txBody>
      </p:sp>
      <p:sp>
        <p:nvSpPr>
          <p:cNvPr id="3" name="矩形 2"/>
          <p:cNvSpPr/>
          <p:nvPr/>
        </p:nvSpPr>
        <p:spPr>
          <a:xfrm>
            <a:off x="349801" y="6009571"/>
            <a:ext cx="6912321" cy="646331"/>
          </a:xfrm>
          <a:prstGeom prst="rect">
            <a:avLst/>
          </a:prstGeom>
        </p:spPr>
        <p:txBody>
          <a:bodyPr wrap="square">
            <a:spAutoFit/>
          </a:bodyPr>
          <a:lstStyle/>
          <a:p>
            <a:r>
              <a:rPr lang="en-US" altLang="zh-TW" sz="1200" dirty="0"/>
              <a:t>ELF </a:t>
            </a:r>
            <a:r>
              <a:rPr lang="zh-TW" altLang="en-US" sz="1200" dirty="0"/>
              <a:t>檔有</a:t>
            </a:r>
            <a:r>
              <a:rPr lang="en-US" altLang="zh-TW" sz="1200" dirty="0"/>
              <a:t>32 </a:t>
            </a:r>
            <a:r>
              <a:rPr lang="zh-TW" altLang="en-US" sz="1200" dirty="0"/>
              <a:t>位版本和</a:t>
            </a:r>
            <a:r>
              <a:rPr lang="en-US" altLang="zh-TW" sz="1200" dirty="0"/>
              <a:t>64 </a:t>
            </a:r>
            <a:r>
              <a:rPr lang="zh-TW" altLang="en-US" sz="1200" dirty="0"/>
              <a:t>位版本</a:t>
            </a:r>
            <a:r>
              <a:rPr lang="zh-TW" altLang="en-US" sz="1200" dirty="0" smtClean="0"/>
              <a:t>。</a:t>
            </a:r>
            <a:endParaRPr lang="en-US" altLang="zh-TW" sz="1200" dirty="0" smtClean="0"/>
          </a:p>
          <a:p>
            <a:r>
              <a:rPr lang="zh-TW" altLang="en-US" sz="1200" dirty="0" smtClean="0"/>
              <a:t>它的</a:t>
            </a:r>
            <a:r>
              <a:rPr lang="zh-TW" altLang="en-US" sz="1200" dirty="0"/>
              <a:t>檔頭結構也有這兩種版本，分別</a:t>
            </a:r>
            <a:r>
              <a:rPr lang="zh-TW" altLang="en-US" sz="1200" dirty="0" smtClean="0"/>
              <a:t>叫做“</a:t>
            </a:r>
            <a:r>
              <a:rPr lang="en-US" altLang="zh-TW" sz="1200" dirty="0" smtClean="0"/>
              <a:t>E1f32_Ehdr”</a:t>
            </a:r>
            <a:r>
              <a:rPr lang="zh-TW" altLang="en-US" sz="1200" dirty="0" smtClean="0"/>
              <a:t>，</a:t>
            </a:r>
            <a:r>
              <a:rPr lang="zh-TW" altLang="en-US" sz="1200" dirty="0"/>
              <a:t>和</a:t>
            </a:r>
            <a:r>
              <a:rPr lang="zh-TW" altLang="en-US" sz="1200" dirty="0" smtClean="0"/>
              <a:t>“</a:t>
            </a:r>
            <a:r>
              <a:rPr lang="en-US" altLang="zh-TW" sz="1200" dirty="0" smtClean="0"/>
              <a:t>E1f64_Ehdr” </a:t>
            </a:r>
          </a:p>
          <a:p>
            <a:r>
              <a:rPr lang="en-US" altLang="zh-TW" sz="1200" dirty="0" smtClean="0"/>
              <a:t>32 </a:t>
            </a:r>
            <a:r>
              <a:rPr lang="zh-TW" altLang="en-US" sz="1200" dirty="0"/>
              <a:t>位版本與</a:t>
            </a:r>
            <a:r>
              <a:rPr lang="en-US" altLang="zh-TW" sz="1200" dirty="0"/>
              <a:t>64 </a:t>
            </a:r>
            <a:r>
              <a:rPr lang="zh-TW" altLang="en-US" sz="1200" dirty="0"/>
              <a:t>位版本的</a:t>
            </a:r>
            <a:r>
              <a:rPr lang="en-US" altLang="zh-TW" sz="1200" dirty="0"/>
              <a:t>ELF </a:t>
            </a:r>
            <a:r>
              <a:rPr lang="zh-TW" altLang="en-US" sz="1200" dirty="0"/>
              <a:t>檔的檔頭內容是一樣的</a:t>
            </a:r>
            <a:r>
              <a:rPr lang="zh-TW" altLang="en-US" sz="1200" dirty="0" smtClean="0"/>
              <a:t>，只不過</a:t>
            </a:r>
            <a:r>
              <a:rPr lang="zh-TW" altLang="en-US" sz="1200" dirty="0"/>
              <a:t>有些成員的大小不一樣</a:t>
            </a:r>
          </a:p>
        </p:txBody>
      </p:sp>
    </p:spTree>
    <p:extLst>
      <p:ext uri="{BB962C8B-B14F-4D97-AF65-F5344CB8AC3E}">
        <p14:creationId xmlns:p14="http://schemas.microsoft.com/office/powerpoint/2010/main" val="2430207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784563066"/>
              </p:ext>
            </p:extLst>
          </p:nvPr>
        </p:nvGraphicFramePr>
        <p:xfrm>
          <a:off x="241160" y="1199798"/>
          <a:ext cx="8115189" cy="3048000"/>
        </p:xfrm>
        <a:graphic>
          <a:graphicData uri="http://schemas.openxmlformats.org/drawingml/2006/table">
            <a:tbl>
              <a:tblPr firstRow="1" bandRow="1">
                <a:tableStyleId>{5C22544A-7EE6-4342-B048-85BDC9FD1C3A}</a:tableStyleId>
              </a:tblPr>
              <a:tblGrid>
                <a:gridCol w="763775"/>
                <a:gridCol w="1493821"/>
                <a:gridCol w="2833735"/>
                <a:gridCol w="3023858"/>
              </a:tblGrid>
              <a:tr h="278130">
                <a:tc>
                  <a:txBody>
                    <a:bodyPr/>
                    <a:lstStyle/>
                    <a:p>
                      <a:endParaRPr lang="zh-TW" altLang="en-US" sz="1000" dirty="0"/>
                    </a:p>
                  </a:txBody>
                  <a:tcPr marL="68580" marR="68580" marT="34290" marB="34290"/>
                </a:tc>
                <a:tc>
                  <a:txBody>
                    <a:bodyPr/>
                    <a:lstStyle/>
                    <a:p>
                      <a:endParaRPr lang="zh-TW" altLang="en-US" sz="1000" dirty="0"/>
                    </a:p>
                  </a:txBody>
                  <a:tcPr marL="68580" marR="68580" marT="34290" marB="34290"/>
                </a:tc>
                <a:tc>
                  <a:txBody>
                    <a:bodyPr/>
                    <a:lstStyle/>
                    <a:p>
                      <a:endParaRPr lang="zh-TW" altLang="en-US" sz="1400" dirty="0"/>
                    </a:p>
                  </a:txBody>
                  <a:tcPr marL="68580" marR="68580" marT="34290" marB="34290"/>
                </a:tc>
                <a:tc>
                  <a:txBody>
                    <a:bodyPr/>
                    <a:lstStyle/>
                    <a:p>
                      <a:endParaRPr lang="zh-TW" altLang="en-US" sz="1000" dirty="0"/>
                    </a:p>
                  </a:txBody>
                  <a:tcPr marL="68580" marR="68580" marT="34290" marB="34290"/>
                </a:tc>
              </a:tr>
              <a:tr h="278130">
                <a:tc>
                  <a:txBody>
                    <a:bodyPr/>
                    <a:lstStyle/>
                    <a:p>
                      <a:r>
                        <a:rPr lang="en-US" altLang="zh-TW" sz="1000" b="1" dirty="0" smtClean="0"/>
                        <a:t>Elf32_Word</a:t>
                      </a:r>
                      <a:endParaRPr lang="zh-TW" altLang="en-US" sz="1000" b="1" dirty="0"/>
                    </a:p>
                  </a:txBody>
                  <a:tcPr marL="68580" marR="68580" marT="34290" marB="34290"/>
                </a:tc>
                <a:tc>
                  <a:txBody>
                    <a:bodyPr/>
                    <a:lstStyle/>
                    <a:p>
                      <a:r>
                        <a:rPr lang="en-US" altLang="zh-TW" sz="1000" b="1" dirty="0" err="1" smtClean="0"/>
                        <a:t>e_flags</a:t>
                      </a:r>
                      <a:endParaRPr lang="zh-TW" altLang="en-US" sz="10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t>與處理器有關的旗標值</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ELF </a:t>
                      </a:r>
                      <a:r>
                        <a:rPr lang="zh-TW" altLang="en-US" sz="1000" b="1" dirty="0" smtClean="0"/>
                        <a:t>旗標位元，用來標識一些</a:t>
                      </a:r>
                      <a:r>
                        <a:rPr lang="en-US" altLang="zh-TW" sz="1000" b="1" dirty="0" smtClean="0"/>
                        <a:t>ELF </a:t>
                      </a:r>
                      <a:r>
                        <a:rPr lang="zh-TW" altLang="en-US" sz="1000" b="1" dirty="0" smtClean="0"/>
                        <a:t>檔平台相闋的屬性。</a:t>
                      </a:r>
                      <a:endParaRPr lang="en-US" altLang="zh-TW" sz="1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smtClean="0"/>
                        <a:t>相關常數的格式一位為</a:t>
                      </a:r>
                      <a:r>
                        <a:rPr lang="en-US" altLang="zh-TW" sz="1000" b="1" dirty="0" err="1" smtClean="0"/>
                        <a:t>EF_machine_flag</a:t>
                      </a:r>
                      <a:r>
                        <a:rPr lang="zh-TW" altLang="en-US" sz="1000" b="1"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smtClean="0"/>
                        <a:t>machine </a:t>
                      </a:r>
                      <a:r>
                        <a:rPr lang="zh-TW" altLang="en-US" sz="1000" b="1" dirty="0" smtClean="0"/>
                        <a:t>為平台， </a:t>
                      </a:r>
                      <a:r>
                        <a:rPr lang="en-US" altLang="zh-TW" sz="1000" b="1" dirty="0" smtClean="0"/>
                        <a:t>flag </a:t>
                      </a:r>
                      <a:r>
                        <a:rPr lang="zh-TW" altLang="en-US" sz="1000" b="1" dirty="0" smtClean="0"/>
                        <a:t>為旗標</a:t>
                      </a:r>
                    </a:p>
                  </a:txBody>
                  <a:tcPr marL="68580" marR="68580" marT="34290" marB="34290"/>
                </a:tc>
              </a:tr>
              <a:tr h="278130">
                <a:tc>
                  <a:txBody>
                    <a:bodyPr/>
                    <a:lstStyle/>
                    <a:p>
                      <a:r>
                        <a:rPr lang="en-US" altLang="zh-TW" sz="1000" b="1" dirty="0" smtClean="0"/>
                        <a:t>Elf32_Half </a:t>
                      </a:r>
                      <a:endParaRPr lang="zh-TW" altLang="en-US" sz="1000" b="1" dirty="0"/>
                    </a:p>
                  </a:txBody>
                  <a:tcPr marL="68580" marR="68580" marT="34290" marB="34290"/>
                </a:tc>
                <a:tc>
                  <a:txBody>
                    <a:bodyPr/>
                    <a:lstStyle/>
                    <a:p>
                      <a:r>
                        <a:rPr lang="en-US" altLang="zh-TW" sz="1200" b="1" dirty="0" smtClean="0"/>
                        <a:t> </a:t>
                      </a:r>
                      <a:r>
                        <a:rPr lang="en-US" altLang="zh-TW" sz="1200" b="1" dirty="0" err="1" smtClean="0"/>
                        <a:t>e_</a:t>
                      </a:r>
                      <a:r>
                        <a:rPr lang="en-US" altLang="zh-TW" sz="1200" b="1" dirty="0" err="1" smtClean="0">
                          <a:solidFill>
                            <a:srgbClr val="7030A0"/>
                          </a:solidFill>
                        </a:rPr>
                        <a:t>eh</a:t>
                      </a:r>
                      <a:r>
                        <a:rPr lang="en-US" altLang="zh-TW" sz="1200" b="1" dirty="0" err="1" smtClean="0"/>
                        <a:t>size</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smtClean="0"/>
                        <a:t>ELF</a:t>
                      </a:r>
                      <a:r>
                        <a:rPr lang="zh-TW" altLang="en-US" sz="1400" b="1" dirty="0" smtClean="0"/>
                        <a:t>檔頭的長度</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Size of this header:               52 (bytes)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r h="278130">
                <a:tc>
                  <a:txBody>
                    <a:bodyPr/>
                    <a:lstStyle/>
                    <a:p>
                      <a:r>
                        <a:rPr lang="en-US" altLang="zh-TW" sz="1000" b="1" dirty="0" smtClean="0"/>
                        <a:t>Elf32_Half</a:t>
                      </a:r>
                      <a:endParaRPr lang="zh-TW" altLang="en-US" sz="1000" b="1" dirty="0"/>
                    </a:p>
                  </a:txBody>
                  <a:tcPr marL="68580" marR="68580" marT="34290" marB="34290"/>
                </a:tc>
                <a:tc>
                  <a:txBody>
                    <a:bodyPr/>
                    <a:lstStyle/>
                    <a:p>
                      <a:r>
                        <a:rPr lang="en-US" altLang="zh-TW" sz="1200" b="1" dirty="0" err="1" smtClean="0"/>
                        <a:t>e_phentsize</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t>程式表頭的記錄長度</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Size of program headers:           32 (bytes)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r h="278130">
                <a:tc>
                  <a:txBody>
                    <a:bodyPr/>
                    <a:lstStyle/>
                    <a:p>
                      <a:r>
                        <a:rPr lang="en-US" altLang="zh-TW" sz="1000" b="1" dirty="0" smtClean="0"/>
                        <a:t>Elf32_Half</a:t>
                      </a:r>
                      <a:endParaRPr lang="zh-TW" altLang="en-US" sz="1000" b="1" dirty="0"/>
                    </a:p>
                  </a:txBody>
                  <a:tcPr marL="68580" marR="68580" marT="34290" marB="34290"/>
                </a:tc>
                <a:tc>
                  <a:txBody>
                    <a:bodyPr/>
                    <a:lstStyle/>
                    <a:p>
                      <a:r>
                        <a:rPr lang="en-US" altLang="zh-TW" sz="1200" b="1" dirty="0" err="1" smtClean="0"/>
                        <a:t>e_phnum</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t>程式表頭的記錄個數</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Number of program headers:         9</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r h="278130">
                <a:tc>
                  <a:txBody>
                    <a:bodyPr/>
                    <a:lstStyle/>
                    <a:p>
                      <a:r>
                        <a:rPr lang="en-US" altLang="zh-TW" sz="1000" b="1" dirty="0" smtClean="0"/>
                        <a:t>Elf32_Half </a:t>
                      </a:r>
                    </a:p>
                  </a:txBody>
                  <a:tcPr marL="68580" marR="68580" marT="34290" marB="34290"/>
                </a:tc>
                <a:tc>
                  <a:txBody>
                    <a:bodyPr/>
                    <a:lstStyle/>
                    <a:p>
                      <a:r>
                        <a:rPr lang="en-US" altLang="zh-TW" sz="1200" b="1" dirty="0" err="1" smtClean="0"/>
                        <a:t>e_shentsize</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t>分段表頭的記錄長度</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Size of section headers:           40 (bytes)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r h="278130">
                <a:tc>
                  <a:txBody>
                    <a:bodyPr/>
                    <a:lstStyle/>
                    <a:p>
                      <a:r>
                        <a:rPr lang="en-US" altLang="zh-TW" sz="1000" b="1" dirty="0" smtClean="0"/>
                        <a:t>Elf32_Half </a:t>
                      </a:r>
                    </a:p>
                  </a:txBody>
                  <a:tcPr marL="68580" marR="68580" marT="34290" marB="34290"/>
                </a:tc>
                <a:tc>
                  <a:txBody>
                    <a:bodyPr/>
                    <a:lstStyle/>
                    <a:p>
                      <a:r>
                        <a:rPr lang="en-US" altLang="zh-TW" sz="1200" b="1" dirty="0" err="1" smtClean="0"/>
                        <a:t>e_</a:t>
                      </a:r>
                      <a:r>
                        <a:rPr lang="en-US" altLang="zh-TW" sz="1200" b="1" dirty="0" err="1" smtClean="0">
                          <a:solidFill>
                            <a:srgbClr val="7030A0"/>
                          </a:solidFill>
                          <a:effectLst>
                            <a:outerShdw blurRad="38100" dist="38100" dir="2700000" algn="tl">
                              <a:srgbClr val="000000">
                                <a:alpha val="43137"/>
                              </a:srgbClr>
                            </a:outerShdw>
                          </a:effectLst>
                        </a:rPr>
                        <a:t>sh</a:t>
                      </a:r>
                      <a:r>
                        <a:rPr lang="en-US" altLang="zh-TW" sz="1200" b="1" dirty="0" err="1" smtClean="0"/>
                        <a:t>num</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t>分段表頭的記錄個數</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Number of section headers:         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r h="278130">
                <a:tc>
                  <a:txBody>
                    <a:bodyPr/>
                    <a:lstStyle/>
                    <a:p>
                      <a:r>
                        <a:rPr lang="en-US" altLang="zh-TW" sz="1000" b="1" dirty="0" smtClean="0"/>
                        <a:t>Elf32_Half </a:t>
                      </a:r>
                      <a:endParaRPr lang="zh-TW" altLang="en-US" sz="1000" b="1" dirty="0"/>
                    </a:p>
                  </a:txBody>
                  <a:tcPr marL="68580" marR="68580" marT="34290" marB="34290"/>
                </a:tc>
                <a:tc>
                  <a:txBody>
                    <a:bodyPr/>
                    <a:lstStyle/>
                    <a:p>
                      <a:r>
                        <a:rPr lang="en-US" altLang="zh-TW" sz="1200" b="1" dirty="0" err="1" smtClean="0"/>
                        <a:t>e_</a:t>
                      </a:r>
                      <a:r>
                        <a:rPr lang="en-US" altLang="zh-TW" sz="1200" b="1" dirty="0" err="1" smtClean="0">
                          <a:solidFill>
                            <a:srgbClr val="7030A0"/>
                          </a:solidFill>
                        </a:rPr>
                        <a:t>sh</a:t>
                      </a:r>
                      <a:r>
                        <a:rPr lang="en-US" altLang="zh-TW" sz="1200" b="1" dirty="0" err="1" smtClean="0"/>
                        <a:t>strndx</a:t>
                      </a:r>
                      <a:endParaRPr lang="zh-TW" altLang="en-US" sz="1200" b="1"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smtClean="0"/>
                        <a:t>分段字串表 </a:t>
                      </a:r>
                      <a:r>
                        <a:rPr lang="en-US" altLang="zh-TW" sz="1400" b="1" dirty="0" smtClean="0"/>
                        <a:t>.</a:t>
                      </a:r>
                      <a:r>
                        <a:rPr lang="en-US" altLang="zh-TW" sz="1400" b="1" dirty="0" err="1" smtClean="0"/>
                        <a:t>shstrtab</a:t>
                      </a:r>
                      <a:r>
                        <a:rPr lang="en-US" altLang="zh-TW" sz="1400" b="1" dirty="0" smtClean="0"/>
                        <a:t> </a:t>
                      </a:r>
                      <a:r>
                        <a:rPr lang="zh-TW" altLang="en-US" sz="1400" b="1" dirty="0" smtClean="0"/>
                        <a:t>的分段代號</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smtClean="0"/>
                        <a:t>Section header string table index: 30</a:t>
                      </a:r>
                      <a:endParaRPr lang="zh-TW" altLang="en-US" sz="10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000" b="1" dirty="0" smtClean="0"/>
                    </a:p>
                  </a:txBody>
                  <a:tcPr marL="68580" marR="68580" marT="34290" marB="34290"/>
                </a:tc>
              </a:tr>
            </a:tbl>
          </a:graphicData>
        </a:graphic>
      </p:graphicFrame>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ELF header</a:t>
            </a:r>
            <a:r>
              <a:rPr lang="zh-TW" altLang="en-US" sz="4000" dirty="0"/>
              <a:t>：檔頭格式</a:t>
            </a:r>
            <a:r>
              <a:rPr lang="en-US" altLang="zh-TW" sz="4000" dirty="0" smtClean="0"/>
              <a:t>Elf32_Ehdr</a:t>
            </a:r>
            <a:endParaRPr lang="zh-TW" altLang="en-US" dirty="0"/>
          </a:p>
        </p:txBody>
      </p:sp>
      <p:sp>
        <p:nvSpPr>
          <p:cNvPr id="3" name="矩形 2"/>
          <p:cNvSpPr/>
          <p:nvPr/>
        </p:nvSpPr>
        <p:spPr>
          <a:xfrm>
            <a:off x="241160" y="5918132"/>
            <a:ext cx="6912321" cy="646331"/>
          </a:xfrm>
          <a:prstGeom prst="rect">
            <a:avLst/>
          </a:prstGeom>
        </p:spPr>
        <p:txBody>
          <a:bodyPr wrap="square">
            <a:spAutoFit/>
          </a:bodyPr>
          <a:lstStyle/>
          <a:p>
            <a:r>
              <a:rPr lang="en-US" altLang="zh-TW" sz="1200" dirty="0"/>
              <a:t>ELF </a:t>
            </a:r>
            <a:r>
              <a:rPr lang="zh-TW" altLang="en-US" sz="1200" dirty="0"/>
              <a:t>檔有</a:t>
            </a:r>
            <a:r>
              <a:rPr lang="en-US" altLang="zh-TW" sz="1200" dirty="0"/>
              <a:t>32 </a:t>
            </a:r>
            <a:r>
              <a:rPr lang="zh-TW" altLang="en-US" sz="1200" dirty="0"/>
              <a:t>位版本和</a:t>
            </a:r>
            <a:r>
              <a:rPr lang="en-US" altLang="zh-TW" sz="1200" dirty="0"/>
              <a:t>64 </a:t>
            </a:r>
            <a:r>
              <a:rPr lang="zh-TW" altLang="en-US" sz="1200" dirty="0"/>
              <a:t>位版本</a:t>
            </a:r>
            <a:r>
              <a:rPr lang="zh-TW" altLang="en-US" sz="1200" dirty="0" smtClean="0"/>
              <a:t>。</a:t>
            </a:r>
            <a:endParaRPr lang="en-US" altLang="zh-TW" sz="1200" dirty="0" smtClean="0"/>
          </a:p>
          <a:p>
            <a:r>
              <a:rPr lang="zh-TW" altLang="en-US" sz="1200" dirty="0" smtClean="0"/>
              <a:t>它的</a:t>
            </a:r>
            <a:r>
              <a:rPr lang="zh-TW" altLang="en-US" sz="1200" dirty="0"/>
              <a:t>檔頭結構也有這兩種版本，分別</a:t>
            </a:r>
            <a:r>
              <a:rPr lang="zh-TW" altLang="en-US" sz="1200" dirty="0" smtClean="0"/>
              <a:t>叫做“</a:t>
            </a:r>
            <a:r>
              <a:rPr lang="en-US" altLang="zh-TW" sz="1200" dirty="0" smtClean="0"/>
              <a:t>E1f32_Ehdr”</a:t>
            </a:r>
            <a:r>
              <a:rPr lang="zh-TW" altLang="en-US" sz="1200" dirty="0" smtClean="0"/>
              <a:t>，</a:t>
            </a:r>
            <a:r>
              <a:rPr lang="zh-TW" altLang="en-US" sz="1200" dirty="0"/>
              <a:t>和</a:t>
            </a:r>
            <a:r>
              <a:rPr lang="zh-TW" altLang="en-US" sz="1200" dirty="0" smtClean="0"/>
              <a:t>“</a:t>
            </a:r>
            <a:r>
              <a:rPr lang="en-US" altLang="zh-TW" sz="1200" dirty="0" smtClean="0"/>
              <a:t>E1f64_Ehdr” </a:t>
            </a:r>
          </a:p>
          <a:p>
            <a:r>
              <a:rPr lang="en-US" altLang="zh-TW" sz="1200" dirty="0" smtClean="0"/>
              <a:t>32 </a:t>
            </a:r>
            <a:r>
              <a:rPr lang="zh-TW" altLang="en-US" sz="1200" dirty="0"/>
              <a:t>位版本與</a:t>
            </a:r>
            <a:r>
              <a:rPr lang="en-US" altLang="zh-TW" sz="1200" dirty="0"/>
              <a:t>64 </a:t>
            </a:r>
            <a:r>
              <a:rPr lang="zh-TW" altLang="en-US" sz="1200" dirty="0"/>
              <a:t>位版本的</a:t>
            </a:r>
            <a:r>
              <a:rPr lang="en-US" altLang="zh-TW" sz="1200" dirty="0"/>
              <a:t>ELF </a:t>
            </a:r>
            <a:r>
              <a:rPr lang="zh-TW" altLang="en-US" sz="1200" dirty="0"/>
              <a:t>檔的檔頭內容是一樣的</a:t>
            </a:r>
            <a:r>
              <a:rPr lang="zh-TW" altLang="en-US" sz="1200" dirty="0" smtClean="0"/>
              <a:t>，只不過</a:t>
            </a:r>
            <a:r>
              <a:rPr lang="zh-TW" altLang="en-US" sz="1200" dirty="0"/>
              <a:t>有些成員的大小不一樣</a:t>
            </a:r>
          </a:p>
        </p:txBody>
      </p:sp>
    </p:spTree>
    <p:extLst>
      <p:ext uri="{BB962C8B-B14F-4D97-AF65-F5344CB8AC3E}">
        <p14:creationId xmlns:p14="http://schemas.microsoft.com/office/powerpoint/2010/main" val="75299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631146"/>
              </p:ext>
            </p:extLst>
          </p:nvPr>
        </p:nvGraphicFramePr>
        <p:xfrm>
          <a:off x="3418781" y="2607331"/>
          <a:ext cx="5096569" cy="2890520"/>
        </p:xfrm>
        <a:graphic>
          <a:graphicData uri="http://schemas.openxmlformats.org/drawingml/2006/table">
            <a:tbl>
              <a:tblPr firstRow="1" bandRow="1">
                <a:tableStyleId>{5C22544A-7EE6-4342-B048-85BDC9FD1C3A}</a:tableStyleId>
              </a:tblPr>
              <a:tblGrid>
                <a:gridCol w="1274142"/>
                <a:gridCol w="606234"/>
                <a:gridCol w="969863"/>
                <a:gridCol w="2246330"/>
              </a:tblGrid>
              <a:tr h="370840">
                <a:tc>
                  <a:txBody>
                    <a:bodyPr/>
                    <a:lstStyle/>
                    <a:p>
                      <a:r>
                        <a:rPr lang="en-US" altLang="zh-TW" sz="1400" dirty="0" smtClean="0"/>
                        <a:t>Name</a:t>
                      </a:r>
                      <a:endParaRPr lang="zh-TW" altLang="en-US" sz="1400" dirty="0"/>
                    </a:p>
                  </a:txBody>
                  <a:tcPr/>
                </a:tc>
                <a:tc>
                  <a:txBody>
                    <a:bodyPr/>
                    <a:lstStyle/>
                    <a:p>
                      <a:r>
                        <a:rPr lang="en-US" altLang="zh-TW" sz="1400" dirty="0" smtClean="0"/>
                        <a:t>Size</a:t>
                      </a:r>
                      <a:endParaRPr lang="zh-TW" altLang="en-US" sz="1400" dirty="0"/>
                    </a:p>
                  </a:txBody>
                  <a:tcPr/>
                </a:tc>
                <a:tc>
                  <a:txBody>
                    <a:bodyPr/>
                    <a:lstStyle/>
                    <a:p>
                      <a:r>
                        <a:rPr lang="en-US" altLang="zh-TW" sz="1400" dirty="0" smtClean="0"/>
                        <a:t>Alignment</a:t>
                      </a:r>
                      <a:endParaRPr lang="zh-TW"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Purpose</a:t>
                      </a:r>
                    </a:p>
                  </a:txBody>
                  <a:tcPr/>
                </a:tc>
              </a:tr>
              <a:tr h="370840">
                <a:tc>
                  <a:txBody>
                    <a:bodyPr/>
                    <a:lstStyle/>
                    <a:p>
                      <a:r>
                        <a:rPr lang="en-US" altLang="zh-TW" sz="1400" dirty="0" smtClean="0"/>
                        <a:t>Elf32_</a:t>
                      </a:r>
                      <a:r>
                        <a:rPr lang="en-US" altLang="zh-TW" sz="1400" b="1" dirty="0" smtClean="0">
                          <a:solidFill>
                            <a:srgbClr val="FF0000"/>
                          </a:solidFill>
                          <a:effectLst>
                            <a:outerShdw blurRad="38100" dist="38100" dir="2700000" algn="tl">
                              <a:srgbClr val="000000">
                                <a:alpha val="43137"/>
                              </a:srgbClr>
                            </a:outerShdw>
                          </a:effectLst>
                        </a:rPr>
                        <a:t>Addr</a:t>
                      </a:r>
                      <a:endParaRPr lang="zh-TW" altLang="en-US" sz="1400" b="1" dirty="0">
                        <a:solidFill>
                          <a:srgbClr val="FF0000"/>
                        </a:solidFill>
                        <a:effectLst>
                          <a:outerShdw blurRad="38100" dist="38100" dir="2700000" algn="tl">
                            <a:srgbClr val="000000">
                              <a:alpha val="43137"/>
                            </a:srgbClr>
                          </a:outerShdw>
                        </a:effectLst>
                      </a:endParaRPr>
                    </a:p>
                  </a:txBody>
                  <a:tcPr/>
                </a:tc>
                <a:tc>
                  <a:txBody>
                    <a:bodyPr/>
                    <a:lstStyle/>
                    <a:p>
                      <a:r>
                        <a:rPr lang="en-US" altLang="zh-TW" sz="1400" dirty="0" smtClean="0"/>
                        <a:t>4</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Unsigned program address</a:t>
                      </a:r>
                    </a:p>
                    <a:p>
                      <a:r>
                        <a:rPr lang="zh-TW" altLang="en-US" sz="1400" dirty="0" smtClean="0"/>
                        <a:t>程式位址</a:t>
                      </a:r>
                      <a:endParaRPr lang="zh-TW" altLang="en-US" sz="1400" dirty="0"/>
                    </a:p>
                  </a:txBody>
                  <a:tcPr/>
                </a:tc>
              </a:tr>
              <a:tr h="370840">
                <a:tc>
                  <a:txBody>
                    <a:bodyPr/>
                    <a:lstStyle/>
                    <a:p>
                      <a:r>
                        <a:rPr lang="en-US" altLang="zh-TW" sz="1400" dirty="0" smtClean="0"/>
                        <a:t>Elf32_Off </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Unsigned file offset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smtClean="0"/>
                        <a:t>偏移位址</a:t>
                      </a:r>
                    </a:p>
                  </a:txBody>
                  <a:tcPr/>
                </a:tc>
              </a:tr>
              <a:tr h="370840">
                <a:tc>
                  <a:txBody>
                    <a:bodyPr/>
                    <a:lstStyle/>
                    <a:p>
                      <a:r>
                        <a:rPr lang="en-US" altLang="zh-TW" sz="1400" dirty="0" smtClean="0"/>
                        <a:t>Elf32_</a:t>
                      </a:r>
                      <a:r>
                        <a:rPr lang="en-US" altLang="zh-TW" sz="1400" b="1" dirty="0" smtClean="0">
                          <a:solidFill>
                            <a:srgbClr val="FF0000"/>
                          </a:solidFill>
                          <a:effectLst>
                            <a:outerShdw blurRad="38100" dist="38100" dir="2700000" algn="tl">
                              <a:srgbClr val="000000">
                                <a:alpha val="43137"/>
                              </a:srgbClr>
                            </a:outerShdw>
                          </a:effectLst>
                        </a:rPr>
                        <a:t>S</a:t>
                      </a:r>
                      <a:r>
                        <a:rPr lang="en-US" altLang="zh-TW" sz="1400" dirty="0" smtClean="0"/>
                        <a:t>Word</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Signed large integer</a:t>
                      </a:r>
                      <a:endParaRPr lang="zh-TW" altLang="en-US" sz="1400" dirty="0"/>
                    </a:p>
                  </a:txBody>
                  <a:tcPr/>
                </a:tc>
              </a:tr>
              <a:tr h="370840">
                <a:tc>
                  <a:txBody>
                    <a:bodyPr/>
                    <a:lstStyle/>
                    <a:p>
                      <a:r>
                        <a:rPr lang="en-US" altLang="zh-TW" sz="1400" dirty="0" smtClean="0"/>
                        <a:t>Elf32_Word</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4</a:t>
                      </a:r>
                      <a:endParaRPr lang="zh-TW" altLang="en-US" sz="1400" dirty="0"/>
                    </a:p>
                  </a:txBody>
                  <a:tcPr/>
                </a:tc>
                <a:tc>
                  <a:txBody>
                    <a:bodyPr/>
                    <a:lstStyle/>
                    <a:p>
                      <a:r>
                        <a:rPr lang="en-US" altLang="zh-TW" sz="1400" dirty="0" smtClean="0"/>
                        <a:t>Unsigned large </a:t>
                      </a:r>
                      <a:r>
                        <a:rPr lang="en-US" altLang="zh-TW" sz="1400" dirty="0" err="1" smtClean="0"/>
                        <a:t>inte</a:t>
                      </a:r>
                      <a:endParaRPr lang="zh-TW" altLang="en-US" sz="1400" dirty="0"/>
                    </a:p>
                  </a:txBody>
                  <a:tcPr/>
                </a:tc>
              </a:tr>
              <a:tr h="370840">
                <a:tc>
                  <a:txBody>
                    <a:bodyPr/>
                    <a:lstStyle/>
                    <a:p>
                      <a:r>
                        <a:rPr lang="en-US" altLang="zh-TW" sz="1400" dirty="0" smtClean="0"/>
                        <a:t>Elf32_</a:t>
                      </a:r>
                      <a:r>
                        <a:rPr lang="en-US" altLang="zh-TW" sz="1400" b="1" dirty="0" smtClean="0">
                          <a:solidFill>
                            <a:srgbClr val="FF0000"/>
                          </a:solidFill>
                          <a:effectLst>
                            <a:outerShdw blurRad="38100" dist="38100" dir="2700000" algn="tl">
                              <a:srgbClr val="000000">
                                <a:alpha val="43137"/>
                              </a:srgbClr>
                            </a:outerShdw>
                          </a:effectLst>
                        </a:rPr>
                        <a:t>Half</a:t>
                      </a:r>
                      <a:r>
                        <a:rPr lang="en-US" altLang="zh-TW" sz="1400" dirty="0" smtClean="0"/>
                        <a:t> </a:t>
                      </a:r>
                      <a:endParaRPr lang="zh-TW" altLang="en-US" sz="1400" dirty="0"/>
                    </a:p>
                  </a:txBody>
                  <a:tcPr/>
                </a:tc>
                <a:tc>
                  <a:txBody>
                    <a:bodyPr/>
                    <a:lstStyle/>
                    <a:p>
                      <a:r>
                        <a:rPr lang="en-US" altLang="zh-TW" sz="1400" dirty="0" smtClean="0"/>
                        <a:t>2</a:t>
                      </a:r>
                      <a:endParaRPr lang="zh-TW" altLang="en-US" sz="1400" dirty="0"/>
                    </a:p>
                  </a:txBody>
                  <a:tcPr/>
                </a:tc>
                <a:tc>
                  <a:txBody>
                    <a:bodyPr/>
                    <a:lstStyle/>
                    <a:p>
                      <a:r>
                        <a:rPr lang="en-US" altLang="zh-TW" sz="1400" dirty="0" smtClean="0"/>
                        <a:t>2</a:t>
                      </a:r>
                      <a:endParaRPr lang="zh-TW" altLang="en-US" sz="1400" dirty="0"/>
                    </a:p>
                  </a:txBody>
                  <a:tcPr/>
                </a:tc>
                <a:tc>
                  <a:txBody>
                    <a:bodyPr/>
                    <a:lstStyle/>
                    <a:p>
                      <a:r>
                        <a:rPr lang="en-US" altLang="zh-TW" sz="1400" dirty="0" smtClean="0"/>
                        <a:t>Unsigned medium integer</a:t>
                      </a:r>
                      <a:endParaRPr lang="zh-TW" altLang="en-US" sz="1400" dirty="0"/>
                    </a:p>
                  </a:txBody>
                  <a:tcPr/>
                </a:tc>
              </a:tr>
              <a:tr h="370840">
                <a:tc>
                  <a:txBody>
                    <a:bodyPr/>
                    <a:lstStyle/>
                    <a:p>
                      <a:r>
                        <a:rPr lang="en-US" altLang="zh-TW" sz="1400" dirty="0" smtClean="0"/>
                        <a:t>unsigned char </a:t>
                      </a:r>
                      <a:endParaRPr lang="zh-TW" altLang="en-US" sz="1400" dirty="0"/>
                    </a:p>
                  </a:txBody>
                  <a:tcPr/>
                </a:tc>
                <a:tc>
                  <a:txBody>
                    <a:bodyPr/>
                    <a:lstStyle/>
                    <a:p>
                      <a:r>
                        <a:rPr lang="en-US" altLang="zh-TW" sz="1400" dirty="0" smtClean="0"/>
                        <a:t>1</a:t>
                      </a:r>
                      <a:endParaRPr lang="zh-TW" altLang="en-US" sz="1400" dirty="0"/>
                    </a:p>
                  </a:txBody>
                  <a:tcPr/>
                </a:tc>
                <a:tc>
                  <a:txBody>
                    <a:bodyPr/>
                    <a:lstStyle/>
                    <a:p>
                      <a:r>
                        <a:rPr lang="en-US" altLang="zh-TW" sz="1400" dirty="0" smtClean="0"/>
                        <a:t>1</a:t>
                      </a:r>
                      <a:endParaRPr lang="zh-TW" altLang="en-US" sz="1400" dirty="0"/>
                    </a:p>
                  </a:txBody>
                  <a:tcPr/>
                </a:tc>
                <a:tc>
                  <a:txBody>
                    <a:bodyPr/>
                    <a:lstStyle/>
                    <a:p>
                      <a:r>
                        <a:rPr lang="en-US" altLang="zh-TW" sz="1400" dirty="0" smtClean="0"/>
                        <a:t>Unsigned small integer</a:t>
                      </a:r>
                      <a:endParaRPr lang="zh-TW" altLang="en-US" sz="1400" dirty="0"/>
                    </a:p>
                  </a:txBody>
                  <a:tcPr/>
                </a:tc>
              </a:tr>
            </a:tbl>
          </a:graphicData>
        </a:graphic>
      </p:graphicFrame>
      <p:sp>
        <p:nvSpPr>
          <p:cNvPr id="7" name="矩形 6"/>
          <p:cNvSpPr/>
          <p:nvPr/>
        </p:nvSpPr>
        <p:spPr>
          <a:xfrm>
            <a:off x="8123463" y="1590487"/>
            <a:ext cx="587725" cy="369332"/>
          </a:xfrm>
          <a:prstGeom prst="rect">
            <a:avLst/>
          </a:prstGeom>
        </p:spPr>
        <p:txBody>
          <a:bodyPr wrap="none">
            <a:spAutoFit/>
          </a:bodyPr>
          <a:lstStyle/>
          <a:p>
            <a:r>
              <a:rPr lang="en-US" altLang="zh-TW" dirty="0" err="1"/>
              <a:t>elf.h</a:t>
            </a:r>
            <a:endParaRPr lang="zh-TW" altLang="en-US" dirty="0"/>
          </a:p>
        </p:txBody>
      </p:sp>
      <p:sp>
        <p:nvSpPr>
          <p:cNvPr id="8" name="矩形圖說文字 7"/>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ELF header</a:t>
            </a:r>
            <a:r>
              <a:rPr lang="zh-TW" altLang="en-US" sz="4000" dirty="0"/>
              <a:t>：檔頭</a:t>
            </a:r>
            <a:r>
              <a:rPr lang="zh-TW" altLang="en-US" sz="4000" dirty="0" smtClean="0"/>
              <a:t>格式</a:t>
            </a:r>
            <a:r>
              <a:rPr lang="en-US" altLang="zh-TW" dirty="0" smtClean="0"/>
              <a:t>32-Bit </a:t>
            </a:r>
            <a:r>
              <a:rPr lang="en-US" altLang="zh-TW" dirty="0"/>
              <a:t>Data Types</a:t>
            </a:r>
            <a:endParaRPr lang="zh-TW" altLang="en-US" dirty="0"/>
          </a:p>
        </p:txBody>
      </p:sp>
      <p:sp>
        <p:nvSpPr>
          <p:cNvPr id="10" name="矩形 9"/>
          <p:cNvSpPr/>
          <p:nvPr/>
        </p:nvSpPr>
        <p:spPr>
          <a:xfrm>
            <a:off x="1475715" y="942975"/>
            <a:ext cx="7143184" cy="369332"/>
          </a:xfrm>
          <a:prstGeom prst="rect">
            <a:avLst/>
          </a:prstGeom>
        </p:spPr>
        <p:txBody>
          <a:bodyPr wrap="square">
            <a:spAutoFit/>
          </a:bodyPr>
          <a:lstStyle/>
          <a:p>
            <a:r>
              <a:rPr lang="en-US" altLang="zh-TW" dirty="0"/>
              <a:t>https://github.com/torvalds/linux/blob/master/include/uapi/linux/elf.h</a:t>
            </a:r>
            <a:endParaRPr lang="zh-TW" altLang="en-US" dirty="0"/>
          </a:p>
        </p:txBody>
      </p:sp>
      <p:pic>
        <p:nvPicPr>
          <p:cNvPr id="11" name="圖片 10"/>
          <p:cNvPicPr>
            <a:picLocks noChangeAspect="1"/>
          </p:cNvPicPr>
          <p:nvPr/>
        </p:nvPicPr>
        <p:blipFill>
          <a:blip r:embed="rId2"/>
          <a:stretch>
            <a:fillRect/>
          </a:stretch>
        </p:blipFill>
        <p:spPr>
          <a:xfrm>
            <a:off x="115693" y="1370005"/>
            <a:ext cx="3102660" cy="5339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94042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3851919641"/>
              </p:ext>
            </p:extLst>
          </p:nvPr>
        </p:nvGraphicFramePr>
        <p:xfrm>
          <a:off x="525102" y="1325104"/>
          <a:ext cx="8238652" cy="4435360"/>
        </p:xfrm>
        <a:graphic>
          <a:graphicData uri="http://schemas.openxmlformats.org/drawingml/2006/table">
            <a:tbl>
              <a:tblPr/>
              <a:tblGrid>
                <a:gridCol w="896292"/>
                <a:gridCol w="7342360"/>
              </a:tblGrid>
              <a:tr h="240002">
                <a:tc>
                  <a:txBody>
                    <a:bodyPr/>
                    <a:lstStyle/>
                    <a:p>
                      <a:pPr algn="l" fontAlgn="t"/>
                      <a:r>
                        <a:rPr lang="en-US" sz="1200" b="1" dirty="0">
                          <a:effectLst/>
                        </a:rPr>
                        <a:t>Field</a:t>
                      </a:r>
                      <a:endParaRPr 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US" sz="1200" b="1">
                          <a:effectLst/>
                        </a:rPr>
                        <a:t>Description</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240002">
                <a:tc>
                  <a:txBody>
                    <a:bodyPr/>
                    <a:lstStyle/>
                    <a:p>
                      <a:pPr algn="l" fontAlgn="t"/>
                      <a:r>
                        <a:rPr lang="en-US" sz="1200" i="1">
                          <a:effectLst/>
                        </a:rPr>
                        <a:t>e_ident</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zh-TW" altLang="en-US" sz="1200" dirty="0">
                          <a:effectLst/>
                          <a:latin typeface="華康中明體(P)"/>
                        </a:rPr>
                        <a:t>用來辨別檔案是否為</a:t>
                      </a:r>
                      <a:r>
                        <a:rPr lang="en-US" sz="1200" dirty="0">
                          <a:effectLst/>
                        </a:rPr>
                        <a:t>ELF</a:t>
                      </a:r>
                      <a:r>
                        <a:rPr lang="en-US" sz="1200" dirty="0">
                          <a:effectLst/>
                          <a:latin typeface="華康中明體(P)"/>
                        </a:rPr>
                        <a:t>，</a:t>
                      </a:r>
                      <a:r>
                        <a:rPr lang="zh-TW" altLang="en-US" sz="1200" dirty="0">
                          <a:effectLst/>
                          <a:latin typeface="華康中明體(P)"/>
                        </a:rPr>
                        <a:t>並包含一些</a:t>
                      </a:r>
                      <a:r>
                        <a:rPr lang="en-US" sz="1200" dirty="0">
                          <a:effectLst/>
                        </a:rPr>
                        <a:t>machine independent </a:t>
                      </a:r>
                      <a:r>
                        <a:rPr lang="zh-TW" altLang="en-US" sz="1200" dirty="0">
                          <a:effectLst/>
                          <a:latin typeface="華康中明體(P)"/>
                        </a:rPr>
                        <a:t>的資料。</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240002">
                <a:tc>
                  <a:txBody>
                    <a:bodyPr/>
                    <a:lstStyle/>
                    <a:p>
                      <a:pPr algn="l" fontAlgn="t"/>
                      <a:r>
                        <a:rPr lang="en-US" sz="1200" i="1">
                          <a:effectLst/>
                        </a:rPr>
                        <a:t>e_type</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zh-TW" altLang="en-US" sz="1200" dirty="0">
                          <a:effectLst/>
                          <a:latin typeface="華康中明體(P)"/>
                        </a:rPr>
                        <a:t>檔案的類型</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333916">
                <a:tc>
                  <a:txBody>
                    <a:bodyPr/>
                    <a:lstStyle/>
                    <a:p>
                      <a:pPr algn="l" fontAlgn="t"/>
                      <a:r>
                        <a:rPr lang="en-US" sz="1200" i="1">
                          <a:effectLst/>
                        </a:rPr>
                        <a:t>e_machine</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zh-TW" altLang="en-US" sz="1200" dirty="0">
                          <a:effectLst/>
                          <a:latin typeface="華康中明體(P)"/>
                        </a:rPr>
                        <a:t>檔案的平臺</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333916">
                <a:tc>
                  <a:txBody>
                    <a:bodyPr/>
                    <a:lstStyle/>
                    <a:p>
                      <a:pPr algn="l" fontAlgn="t"/>
                      <a:r>
                        <a:rPr lang="en-US" sz="1200" i="1">
                          <a:effectLst/>
                        </a:rPr>
                        <a:t>e_version</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zh-TW" altLang="en-US" sz="1200" dirty="0">
                          <a:effectLst/>
                          <a:latin typeface="華康中明體(P)"/>
                        </a:rPr>
                        <a:t>版本資訊</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240002">
                <a:tc>
                  <a:txBody>
                    <a:bodyPr/>
                    <a:lstStyle/>
                    <a:p>
                      <a:pPr algn="l" fontAlgn="t"/>
                      <a:r>
                        <a:rPr lang="en-US" sz="1200" i="1">
                          <a:effectLst/>
                        </a:rPr>
                        <a:t>e_entry</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en-US" sz="1200" dirty="0" err="1">
                          <a:effectLst/>
                          <a:latin typeface="華康中明體(P)"/>
                        </a:rPr>
                        <a:t>程式的起始位址（</a:t>
                      </a:r>
                      <a:r>
                        <a:rPr lang="en-US" sz="1200" dirty="0" err="1">
                          <a:effectLst/>
                        </a:rPr>
                        <a:t>process</a:t>
                      </a:r>
                      <a:r>
                        <a:rPr lang="en-US" sz="1200" dirty="0">
                          <a:effectLst/>
                        </a:rPr>
                        <a:t> virtual address</a:t>
                      </a:r>
                      <a:r>
                        <a:rPr lang="en-US" sz="1200" dirty="0">
                          <a:effectLst/>
                          <a:latin typeface="華康中明體(P)"/>
                        </a:rPr>
                        <a:t>）</a:t>
                      </a:r>
                      <a:endParaRPr 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240002">
                <a:tc>
                  <a:txBody>
                    <a:bodyPr/>
                    <a:lstStyle/>
                    <a:p>
                      <a:pPr algn="l" fontAlgn="t"/>
                      <a:r>
                        <a:rPr lang="en-US" sz="1200" i="1">
                          <a:effectLst/>
                        </a:rPr>
                        <a:t>e_phoff</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US" sz="1200" dirty="0">
                          <a:effectLst/>
                        </a:rPr>
                        <a:t>program header table</a:t>
                      </a:r>
                      <a:r>
                        <a:rPr lang="zh-TW" altLang="en-US" sz="1200" dirty="0">
                          <a:effectLst/>
                          <a:latin typeface="華康中明體(P)"/>
                        </a:rPr>
                        <a:t>的檔案偏移值（</a:t>
                      </a:r>
                      <a:r>
                        <a:rPr lang="en-US" sz="1200" dirty="0">
                          <a:effectLst/>
                        </a:rPr>
                        <a:t>offset</a:t>
                      </a:r>
                      <a:r>
                        <a:rPr lang="en-US" sz="1200" dirty="0">
                          <a:effectLst/>
                          <a:latin typeface="華康中明體(P)"/>
                        </a:rPr>
                        <a:t>），</a:t>
                      </a:r>
                      <a:r>
                        <a:rPr lang="zh-TW" altLang="en-US" sz="1200" dirty="0">
                          <a:effectLst/>
                          <a:latin typeface="華康中明體(P)"/>
                        </a:rPr>
                        <a:t>單位是</a:t>
                      </a:r>
                      <a:r>
                        <a:rPr lang="en-US" sz="1200" dirty="0">
                          <a:effectLst/>
                        </a:rPr>
                        <a:t>bytes</a:t>
                      </a:r>
                      <a:r>
                        <a:rPr lang="en-US" sz="1200" dirty="0">
                          <a:effectLst/>
                          <a:latin typeface="華康中明體(P)"/>
                        </a:rPr>
                        <a:t>。</a:t>
                      </a:r>
                      <a:r>
                        <a:rPr lang="zh-TW" altLang="en-US" sz="1200" dirty="0">
                          <a:effectLst/>
                          <a:latin typeface="華康中明體(P)"/>
                        </a:rPr>
                        <a:t>如果沒有</a:t>
                      </a:r>
                      <a:r>
                        <a:rPr lang="en-US" sz="1200" dirty="0">
                          <a:effectLst/>
                        </a:rPr>
                        <a:t>program header table</a:t>
                      </a:r>
                      <a:r>
                        <a:rPr lang="zh-TW" altLang="en-US" sz="1200" dirty="0">
                          <a:effectLst/>
                          <a:latin typeface="華康中明體(P)"/>
                        </a:rPr>
                        <a:t>則此值為</a:t>
                      </a:r>
                      <a:r>
                        <a:rPr lang="en-US" altLang="zh-TW" sz="1200" dirty="0">
                          <a:effectLst/>
                        </a:rPr>
                        <a:t>0</a:t>
                      </a:r>
                      <a:r>
                        <a:rPr lang="zh-TW" altLang="en-US" sz="1200" dirty="0">
                          <a:effectLst/>
                          <a:latin typeface="華康中明體(P)"/>
                        </a:rPr>
                        <a:t>。</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240002">
                <a:tc>
                  <a:txBody>
                    <a:bodyPr/>
                    <a:lstStyle/>
                    <a:p>
                      <a:pPr algn="l" fontAlgn="t"/>
                      <a:r>
                        <a:rPr lang="en-US" sz="1200" i="1">
                          <a:effectLst/>
                        </a:rPr>
                        <a:t>e_shoff</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en-US" sz="1200" dirty="0">
                          <a:effectLst/>
                        </a:rPr>
                        <a:t>section header table</a:t>
                      </a:r>
                      <a:r>
                        <a:rPr lang="zh-TW" altLang="en-US" sz="1200" dirty="0">
                          <a:effectLst/>
                          <a:latin typeface="華康中明體(P)"/>
                        </a:rPr>
                        <a:t>的檔案偏移值（</a:t>
                      </a:r>
                      <a:r>
                        <a:rPr lang="en-US" sz="1200" dirty="0">
                          <a:effectLst/>
                        </a:rPr>
                        <a:t>offset</a:t>
                      </a:r>
                      <a:r>
                        <a:rPr lang="en-US" sz="1200" dirty="0">
                          <a:effectLst/>
                          <a:latin typeface="華康中明體(P)"/>
                        </a:rPr>
                        <a:t>），</a:t>
                      </a:r>
                      <a:r>
                        <a:rPr lang="zh-TW" altLang="en-US" sz="1200" dirty="0">
                          <a:effectLst/>
                          <a:latin typeface="華康中明體(P)"/>
                        </a:rPr>
                        <a:t>單位是</a:t>
                      </a:r>
                      <a:r>
                        <a:rPr lang="en-US" sz="1200" dirty="0">
                          <a:effectLst/>
                        </a:rPr>
                        <a:t>bytes</a:t>
                      </a:r>
                      <a:r>
                        <a:rPr lang="en-US" sz="1200" dirty="0">
                          <a:effectLst/>
                          <a:latin typeface="華康中明體(P)"/>
                        </a:rPr>
                        <a:t>。</a:t>
                      </a:r>
                      <a:r>
                        <a:rPr lang="zh-TW" altLang="en-US" sz="1200" dirty="0">
                          <a:effectLst/>
                          <a:latin typeface="華康中明體(P)"/>
                        </a:rPr>
                        <a:t>如果沒有</a:t>
                      </a:r>
                      <a:r>
                        <a:rPr lang="en-US" sz="1200" dirty="0">
                          <a:effectLst/>
                        </a:rPr>
                        <a:t>section header table</a:t>
                      </a:r>
                      <a:r>
                        <a:rPr lang="zh-TW" altLang="en-US" sz="1200" dirty="0">
                          <a:effectLst/>
                          <a:latin typeface="華康中明體(P)"/>
                        </a:rPr>
                        <a:t>則此值為</a:t>
                      </a:r>
                      <a:r>
                        <a:rPr lang="en-US" altLang="zh-TW" sz="1200" dirty="0">
                          <a:effectLst/>
                        </a:rPr>
                        <a:t>0</a:t>
                      </a:r>
                      <a:r>
                        <a:rPr lang="zh-TW" altLang="en-US" sz="1200" dirty="0">
                          <a:effectLst/>
                          <a:latin typeface="華康中明體(P)"/>
                        </a:rPr>
                        <a:t>。</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240002">
                <a:tc>
                  <a:txBody>
                    <a:bodyPr/>
                    <a:lstStyle/>
                    <a:p>
                      <a:pPr algn="l" fontAlgn="t"/>
                      <a:r>
                        <a:rPr lang="en-US" sz="1200" i="1">
                          <a:effectLst/>
                        </a:rPr>
                        <a:t>e_flags</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zh-TW" altLang="en-US" sz="1200" dirty="0">
                          <a:effectLst/>
                          <a:latin typeface="華康中明體(P)"/>
                        </a:rPr>
                        <a:t>與</a:t>
                      </a:r>
                      <a:r>
                        <a:rPr lang="en-US" sz="1200" dirty="0">
                          <a:effectLst/>
                        </a:rPr>
                        <a:t>processor</a:t>
                      </a:r>
                      <a:r>
                        <a:rPr lang="zh-TW" altLang="en-US" sz="1200" dirty="0">
                          <a:effectLst/>
                          <a:latin typeface="華康中明體(P)"/>
                        </a:rPr>
                        <a:t>有關的旗標值</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333916">
                <a:tc>
                  <a:txBody>
                    <a:bodyPr/>
                    <a:lstStyle/>
                    <a:p>
                      <a:pPr algn="l" fontAlgn="t"/>
                      <a:r>
                        <a:rPr lang="en-US" sz="1200" i="1">
                          <a:effectLst/>
                        </a:rPr>
                        <a:t>e_ehsize</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en-US" sz="1200" dirty="0">
                          <a:effectLst/>
                        </a:rPr>
                        <a:t>ELF header</a:t>
                      </a:r>
                      <a:r>
                        <a:rPr lang="zh-TW" altLang="en-US" sz="1200" dirty="0">
                          <a:effectLst/>
                          <a:latin typeface="華康中明體(P)"/>
                        </a:rPr>
                        <a:t>的長度，單位是</a:t>
                      </a:r>
                      <a:r>
                        <a:rPr lang="en-US" sz="1200" dirty="0">
                          <a:effectLst/>
                        </a:rPr>
                        <a:t>bytes</a:t>
                      </a:r>
                      <a:r>
                        <a:rPr lang="en-US" sz="1200" dirty="0">
                          <a:effectLst/>
                          <a:latin typeface="華康中明體(P)"/>
                        </a:rPr>
                        <a:t>。</a:t>
                      </a:r>
                      <a:endParaRPr 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333916">
                <a:tc>
                  <a:txBody>
                    <a:bodyPr/>
                    <a:lstStyle/>
                    <a:p>
                      <a:pPr algn="l" fontAlgn="t"/>
                      <a:r>
                        <a:rPr lang="en-US" sz="1200" i="1">
                          <a:effectLst/>
                        </a:rPr>
                        <a:t>e_phentsize</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US" sz="1200" dirty="0">
                          <a:effectLst/>
                        </a:rPr>
                        <a:t>program header table</a:t>
                      </a:r>
                      <a:r>
                        <a:rPr lang="zh-TW" altLang="en-US" sz="1200" dirty="0">
                          <a:effectLst/>
                          <a:latin typeface="華康中明體(P)"/>
                        </a:rPr>
                        <a:t>每個</a:t>
                      </a:r>
                      <a:r>
                        <a:rPr lang="en-US" sz="1200" dirty="0">
                          <a:effectLst/>
                        </a:rPr>
                        <a:t>entry</a:t>
                      </a:r>
                      <a:r>
                        <a:rPr lang="zh-TW" altLang="en-US" sz="1200" dirty="0">
                          <a:effectLst/>
                          <a:latin typeface="華康中明體(P)"/>
                        </a:rPr>
                        <a:t>的長度（</a:t>
                      </a:r>
                      <a:r>
                        <a:rPr lang="en-US" sz="1200" dirty="0">
                          <a:effectLst/>
                        </a:rPr>
                        <a:t>bytes</a:t>
                      </a:r>
                      <a:r>
                        <a:rPr lang="en-US" sz="1200" dirty="0">
                          <a:effectLst/>
                          <a:latin typeface="華康中明體(P)"/>
                        </a:rPr>
                        <a:t>），</a:t>
                      </a:r>
                      <a:r>
                        <a:rPr lang="zh-TW" altLang="en-US" sz="1200" dirty="0">
                          <a:effectLst/>
                          <a:latin typeface="華康中明體(P)"/>
                        </a:rPr>
                        <a:t>每個</a:t>
                      </a:r>
                      <a:r>
                        <a:rPr lang="en-US" sz="1200" dirty="0">
                          <a:effectLst/>
                        </a:rPr>
                        <a:t>entry</a:t>
                      </a:r>
                      <a:r>
                        <a:rPr lang="zh-TW" altLang="en-US" sz="1200" dirty="0">
                          <a:effectLst/>
                          <a:latin typeface="華康中明體(P)"/>
                        </a:rPr>
                        <a:t>的長度都相等。</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333916">
                <a:tc>
                  <a:txBody>
                    <a:bodyPr/>
                    <a:lstStyle/>
                    <a:p>
                      <a:pPr algn="l" fontAlgn="t"/>
                      <a:r>
                        <a:rPr lang="en-US" sz="1200" i="1">
                          <a:effectLst/>
                        </a:rPr>
                        <a:t>e_phnum</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en-US" sz="1200" dirty="0">
                          <a:effectLst/>
                        </a:rPr>
                        <a:t>program header table</a:t>
                      </a:r>
                      <a:r>
                        <a:rPr lang="zh-TW" altLang="en-US" sz="1200" dirty="0">
                          <a:effectLst/>
                          <a:latin typeface="華康中明體(P)"/>
                        </a:rPr>
                        <a:t>的</a:t>
                      </a:r>
                      <a:r>
                        <a:rPr lang="en-US" sz="1200" dirty="0">
                          <a:effectLst/>
                        </a:rPr>
                        <a:t>entry</a:t>
                      </a:r>
                      <a:r>
                        <a:rPr lang="zh-TW" altLang="en-US" sz="1200" dirty="0">
                          <a:effectLst/>
                          <a:latin typeface="華康中明體(P)"/>
                        </a:rPr>
                        <a:t>個數，若無</a:t>
                      </a:r>
                      <a:r>
                        <a:rPr lang="en-US" sz="1200" dirty="0">
                          <a:effectLst/>
                        </a:rPr>
                        <a:t>program header table </a:t>
                      </a:r>
                      <a:r>
                        <a:rPr lang="zh-TW" altLang="en-US" sz="1200" dirty="0">
                          <a:effectLst/>
                          <a:latin typeface="華康中明體(P)"/>
                        </a:rPr>
                        <a:t>則此欄的值為</a:t>
                      </a:r>
                      <a:r>
                        <a:rPr lang="en-US" altLang="zh-TW" sz="1200" dirty="0">
                          <a:effectLst/>
                        </a:rPr>
                        <a:t>0</a:t>
                      </a:r>
                      <a:r>
                        <a:rPr lang="zh-TW" altLang="en-US" sz="1200" dirty="0">
                          <a:effectLst/>
                          <a:latin typeface="華康中明體(P)"/>
                        </a:rPr>
                        <a:t>。</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333916">
                <a:tc>
                  <a:txBody>
                    <a:bodyPr/>
                    <a:lstStyle/>
                    <a:p>
                      <a:pPr algn="l" fontAlgn="t"/>
                      <a:r>
                        <a:rPr lang="en-US" sz="1200" i="1">
                          <a:effectLst/>
                        </a:rPr>
                        <a:t>e_shentsize</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US" sz="1200" dirty="0">
                          <a:effectLst/>
                        </a:rPr>
                        <a:t>section header table</a:t>
                      </a:r>
                      <a:r>
                        <a:rPr lang="zh-TW" altLang="en-US" sz="1200" dirty="0">
                          <a:effectLst/>
                          <a:latin typeface="華康中明體(P)"/>
                        </a:rPr>
                        <a:t>每個</a:t>
                      </a:r>
                      <a:r>
                        <a:rPr lang="en-US" sz="1200" dirty="0">
                          <a:effectLst/>
                        </a:rPr>
                        <a:t>entry</a:t>
                      </a:r>
                      <a:r>
                        <a:rPr lang="zh-TW" altLang="en-US" sz="1200" dirty="0">
                          <a:effectLst/>
                          <a:latin typeface="華康中明體(P)"/>
                        </a:rPr>
                        <a:t>的長度（</a:t>
                      </a:r>
                      <a:r>
                        <a:rPr lang="en-US" sz="1200" dirty="0">
                          <a:effectLst/>
                        </a:rPr>
                        <a:t>bytes</a:t>
                      </a:r>
                      <a:r>
                        <a:rPr lang="en-US" sz="1200" dirty="0">
                          <a:effectLst/>
                          <a:latin typeface="華康中明體(P)"/>
                        </a:rPr>
                        <a:t>），</a:t>
                      </a:r>
                      <a:r>
                        <a:rPr lang="zh-TW" altLang="en-US" sz="1200" dirty="0">
                          <a:effectLst/>
                          <a:latin typeface="華康中明體(P)"/>
                        </a:rPr>
                        <a:t>每個</a:t>
                      </a:r>
                      <a:r>
                        <a:rPr lang="en-US" sz="1200" dirty="0">
                          <a:effectLst/>
                        </a:rPr>
                        <a:t>entry</a:t>
                      </a:r>
                      <a:r>
                        <a:rPr lang="zh-TW" altLang="en-US" sz="1200" dirty="0">
                          <a:effectLst/>
                          <a:latin typeface="華康中明體(P)"/>
                        </a:rPr>
                        <a:t>的長度都相等。</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333916">
                <a:tc>
                  <a:txBody>
                    <a:bodyPr/>
                    <a:lstStyle/>
                    <a:p>
                      <a:pPr algn="l" fontAlgn="t"/>
                      <a:r>
                        <a:rPr lang="en-US" sz="1200" i="1">
                          <a:effectLst/>
                        </a:rPr>
                        <a:t>e_shnum</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c>
                  <a:txBody>
                    <a:bodyPr/>
                    <a:lstStyle/>
                    <a:p>
                      <a:pPr algn="l" fontAlgn="t"/>
                      <a:r>
                        <a:rPr lang="en-US" sz="1200" dirty="0">
                          <a:effectLst/>
                        </a:rPr>
                        <a:t>section header table</a:t>
                      </a:r>
                      <a:r>
                        <a:rPr lang="zh-TW" altLang="en-US" sz="1200" dirty="0">
                          <a:effectLst/>
                          <a:latin typeface="華康中明體(P)"/>
                        </a:rPr>
                        <a:t>的</a:t>
                      </a:r>
                      <a:r>
                        <a:rPr lang="en-US" sz="1200" dirty="0">
                          <a:effectLst/>
                        </a:rPr>
                        <a:t>entry</a:t>
                      </a:r>
                      <a:r>
                        <a:rPr lang="zh-TW" altLang="en-US" sz="1200" dirty="0">
                          <a:effectLst/>
                          <a:latin typeface="華康中明體(P)"/>
                        </a:rPr>
                        <a:t>個數，若無</a:t>
                      </a:r>
                      <a:r>
                        <a:rPr lang="en-US" sz="1200" dirty="0">
                          <a:effectLst/>
                        </a:rPr>
                        <a:t>program header table</a:t>
                      </a:r>
                      <a:r>
                        <a:rPr lang="zh-TW" altLang="en-US" sz="1200" dirty="0">
                          <a:effectLst/>
                          <a:latin typeface="華康中明體(P)"/>
                        </a:rPr>
                        <a:t>則此欄的值為</a:t>
                      </a:r>
                      <a:r>
                        <a:rPr lang="en-US" altLang="zh-TW" sz="1200" dirty="0">
                          <a:effectLst/>
                        </a:rPr>
                        <a:t>0</a:t>
                      </a:r>
                      <a:r>
                        <a:rPr lang="zh-TW" altLang="en-US" sz="1200" dirty="0">
                          <a:effectLst/>
                          <a:latin typeface="華康中明體(P)"/>
                        </a:rPr>
                        <a:t>。</a:t>
                      </a:r>
                      <a:endParaRPr lang="zh-TW" alt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FFFFF"/>
                    </a:solidFill>
                  </a:tcPr>
                </a:tc>
              </a:tr>
              <a:tr h="333916">
                <a:tc>
                  <a:txBody>
                    <a:bodyPr/>
                    <a:lstStyle/>
                    <a:p>
                      <a:pPr algn="l" fontAlgn="t"/>
                      <a:r>
                        <a:rPr lang="en-US" sz="1200" i="1">
                          <a:effectLst/>
                        </a:rPr>
                        <a:t>e_shstrndx</a:t>
                      </a:r>
                      <a:endParaRPr lang="en-US" sz="120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a:noFill/>
                    </a:lnB>
                    <a:solidFill>
                      <a:srgbClr val="F6F6F6"/>
                    </a:solidFill>
                  </a:tcPr>
                </a:tc>
                <a:tc>
                  <a:txBody>
                    <a:bodyPr/>
                    <a:lstStyle/>
                    <a:p>
                      <a:pPr algn="l" fontAlgn="t"/>
                      <a:r>
                        <a:rPr lang="en-US" sz="1200" dirty="0">
                          <a:effectLst/>
                        </a:rPr>
                        <a:t>section header table</a:t>
                      </a:r>
                      <a:r>
                        <a:rPr lang="zh-TW" altLang="en-US" sz="1200" dirty="0">
                          <a:effectLst/>
                          <a:latin typeface="華康中明體(P)"/>
                        </a:rPr>
                        <a:t>的</a:t>
                      </a:r>
                      <a:r>
                        <a:rPr lang="en-US" sz="1200" dirty="0">
                          <a:effectLst/>
                        </a:rPr>
                        <a:t>index</a:t>
                      </a:r>
                      <a:r>
                        <a:rPr lang="zh-TW" altLang="en-US" sz="1200" dirty="0">
                          <a:effectLst/>
                          <a:latin typeface="華康中明體(P)"/>
                        </a:rPr>
                        <a:t>值，索引至</a:t>
                      </a:r>
                      <a:r>
                        <a:rPr lang="en-US" sz="1200" dirty="0">
                          <a:effectLst/>
                        </a:rPr>
                        <a:t>section name string table entry</a:t>
                      </a:r>
                      <a:r>
                        <a:rPr lang="en-US" sz="1200" dirty="0">
                          <a:effectLst/>
                          <a:latin typeface="華康中明體(P)"/>
                        </a:rPr>
                        <a:t>。</a:t>
                      </a:r>
                      <a:r>
                        <a:rPr lang="zh-TW" altLang="en-US" sz="1200" dirty="0">
                          <a:effectLst/>
                          <a:latin typeface="華康中明體(P)"/>
                        </a:rPr>
                        <a:t>如果檔案沒有</a:t>
                      </a:r>
                      <a:r>
                        <a:rPr lang="en-US" sz="1200" dirty="0">
                          <a:effectLst/>
                        </a:rPr>
                        <a:t>section name string table</a:t>
                      </a:r>
                      <a:r>
                        <a:rPr lang="en-US" sz="1200" dirty="0">
                          <a:effectLst/>
                          <a:latin typeface="華康中明體(P)"/>
                        </a:rPr>
                        <a:t>，</a:t>
                      </a:r>
                      <a:r>
                        <a:rPr lang="zh-TW" altLang="en-US" sz="1200" dirty="0">
                          <a:effectLst/>
                          <a:latin typeface="華康中明體(P)"/>
                        </a:rPr>
                        <a:t>則此欄的值為</a:t>
                      </a:r>
                      <a:r>
                        <a:rPr lang="en-US" sz="1200" i="1" dirty="0">
                          <a:effectLst/>
                        </a:rPr>
                        <a:t>SHN_UNDEF</a:t>
                      </a:r>
                      <a:r>
                        <a:rPr lang="en-US" sz="1200" dirty="0">
                          <a:effectLst/>
                          <a:latin typeface="華康中明體(P)"/>
                        </a:rPr>
                        <a:t>。</a:t>
                      </a:r>
                      <a:endParaRPr lang="en-US" sz="1200" dirty="0">
                        <a:effectLst/>
                      </a:endParaRPr>
                    </a:p>
                  </a:txBody>
                  <a:tcPr marL="26087" marR="26087" marT="26087" marB="26087">
                    <a:lnL>
                      <a:noFill/>
                    </a:lnL>
                    <a:lnR>
                      <a:noFill/>
                    </a:lnR>
                    <a:lnT w="9525" cap="flat" cmpd="sng" algn="ctr">
                      <a:solidFill>
                        <a:srgbClr val="EFEFEF"/>
                      </a:solidFill>
                      <a:prstDash val="solid"/>
                      <a:round/>
                      <a:headEnd type="none" w="med" len="med"/>
                      <a:tailEnd type="none" w="med" len="med"/>
                    </a:lnT>
                    <a:lnB>
                      <a:noFill/>
                    </a:lnB>
                    <a:solidFill>
                      <a:srgbClr val="F6F6F6"/>
                    </a:solidFill>
                  </a:tcPr>
                </a:tc>
              </a:tr>
            </a:tbl>
          </a:graphicData>
        </a:graphic>
      </p:graphicFrame>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ELF header</a:t>
            </a:r>
            <a:r>
              <a:rPr lang="zh-TW" altLang="en-US" sz="4000" dirty="0"/>
              <a:t>：檔頭格式</a:t>
            </a:r>
            <a:r>
              <a:rPr lang="en-US" altLang="zh-TW" sz="4000" dirty="0" smtClean="0"/>
              <a:t>Elf32_Ehdr</a:t>
            </a:r>
            <a:endParaRPr lang="zh-TW" altLang="en-US" dirty="0"/>
          </a:p>
        </p:txBody>
      </p:sp>
      <p:sp>
        <p:nvSpPr>
          <p:cNvPr id="6" name="矩形 5"/>
          <p:cNvSpPr/>
          <p:nvPr/>
        </p:nvSpPr>
        <p:spPr>
          <a:xfrm>
            <a:off x="316872" y="6135859"/>
            <a:ext cx="6179064" cy="369332"/>
          </a:xfrm>
          <a:prstGeom prst="rect">
            <a:avLst/>
          </a:prstGeom>
        </p:spPr>
        <p:txBody>
          <a:bodyPr wrap="square">
            <a:spAutoFit/>
          </a:bodyPr>
          <a:lstStyle/>
          <a:p>
            <a:r>
              <a:rPr lang="en-US" altLang="zh-TW" dirty="0"/>
              <a:t>https://en.wikipedia.org/wiki/Executable_and_Linkable_Format</a:t>
            </a:r>
            <a:endParaRPr lang="zh-TW" altLang="en-US" dirty="0"/>
          </a:p>
        </p:txBody>
      </p:sp>
    </p:spTree>
    <p:extLst>
      <p:ext uri="{BB962C8B-B14F-4D97-AF65-F5344CB8AC3E}">
        <p14:creationId xmlns:p14="http://schemas.microsoft.com/office/powerpoint/2010/main" val="1267637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425013" y="283695"/>
            <a:ext cx="8371293" cy="6278470"/>
          </a:xfrm>
          <a:prstGeom prst="rect">
            <a:avLst/>
          </a:prstGeom>
        </p:spPr>
      </p:pic>
    </p:spTree>
    <p:extLst>
      <p:ext uri="{BB962C8B-B14F-4D97-AF65-F5344CB8AC3E}">
        <p14:creationId xmlns:p14="http://schemas.microsoft.com/office/powerpoint/2010/main" val="390909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0258" y="1045845"/>
            <a:ext cx="8488011" cy="830997"/>
          </a:xfrm>
          <a:prstGeom prst="rect">
            <a:avLst/>
          </a:prstGeom>
        </p:spPr>
        <p:txBody>
          <a:bodyPr wrap="square">
            <a:spAutoFit/>
          </a:bodyPr>
          <a:lstStyle/>
          <a:p>
            <a:pPr marL="214313" indent="-214313">
              <a:buFont typeface="Wingdings" panose="05000000000000000000" pitchFamily="2" charset="2"/>
              <a:buChar char="ü"/>
            </a:pPr>
            <a:r>
              <a:rPr lang="zh-TW" altLang="en-US" sz="1600" b="1" dirty="0"/>
              <a:t>被用來建立進程映象</a:t>
            </a:r>
            <a:r>
              <a:rPr lang="en-US" altLang="zh-TW" sz="1600" b="1" dirty="0"/>
              <a:t>(</a:t>
            </a:r>
            <a:r>
              <a:rPr lang="zh-TW" altLang="en-US" sz="1600" b="1" dirty="0"/>
              <a:t>執行一個程式</a:t>
            </a:r>
            <a:r>
              <a:rPr lang="en-US" altLang="zh-TW" sz="1600" b="1" dirty="0"/>
              <a:t>)</a:t>
            </a:r>
            <a:r>
              <a:rPr lang="zh-TW" altLang="en-US" sz="1600" b="1" dirty="0"/>
              <a:t>的檔必須要有一個程式頭表（</a:t>
            </a:r>
            <a:r>
              <a:rPr lang="en-US" altLang="zh-TW" sz="1600" b="1" dirty="0"/>
              <a:t>program header table</a:t>
            </a:r>
            <a:r>
              <a:rPr lang="zh-TW" altLang="en-US" sz="1600" b="1" dirty="0"/>
              <a:t>）；</a:t>
            </a:r>
            <a:endParaRPr lang="en-US" altLang="zh-TW" sz="1600" b="1" dirty="0"/>
          </a:p>
          <a:p>
            <a:pPr marL="214313" indent="-214313">
              <a:buFont typeface="Wingdings" panose="05000000000000000000" pitchFamily="2" charset="2"/>
              <a:buChar char="ü"/>
            </a:pPr>
            <a:r>
              <a:rPr lang="zh-TW" altLang="en-US" sz="1600" b="1" dirty="0"/>
              <a:t>可重定位檔不需要這個頭表</a:t>
            </a:r>
            <a:r>
              <a:rPr lang="zh-TW" altLang="en-US" sz="1600" b="1" dirty="0" smtClean="0"/>
              <a:t>。</a:t>
            </a:r>
            <a:endParaRPr lang="en-US" altLang="zh-TW" sz="1600" b="1" dirty="0" smtClean="0"/>
          </a:p>
          <a:p>
            <a:pPr marL="214313" indent="-214313">
              <a:buFont typeface="Wingdings" panose="05000000000000000000" pitchFamily="2" charset="2"/>
              <a:buChar char="ü"/>
            </a:pPr>
            <a:r>
              <a:rPr lang="zh-CN" altLang="en-US" sz="1600" b="1" dirty="0" smtClean="0"/>
              <a:t>告訴</a:t>
            </a:r>
            <a:r>
              <a:rPr lang="zh-TW" altLang="en-US" sz="1600" b="1" dirty="0"/>
              <a:t>作業</a:t>
            </a:r>
            <a:r>
              <a:rPr lang="zh-CN" altLang="en-US" sz="1600" b="1" dirty="0"/>
              <a:t>系統如何來建</a:t>
            </a:r>
            <a:r>
              <a:rPr lang="zh-TW" altLang="en-US" sz="1600" b="1" dirty="0"/>
              <a:t>立</a:t>
            </a:r>
            <a:r>
              <a:rPr lang="zh-CN" altLang="en-US" sz="1600" b="1" dirty="0"/>
              <a:t>一個</a:t>
            </a:r>
            <a:r>
              <a:rPr lang="zh-TW" altLang="en-US" sz="1600" b="1" dirty="0"/>
              <a:t>行程</a:t>
            </a:r>
            <a:r>
              <a:rPr lang="zh-CN" altLang="en-US" sz="1600" b="1" dirty="0"/>
              <a:t>程的記憶體映</a:t>
            </a:r>
            <a:r>
              <a:rPr lang="zh-CN" altLang="en-US" sz="1600" b="1" dirty="0" smtClean="0"/>
              <a:t>象</a:t>
            </a:r>
            <a:endParaRPr lang="zh-TW" altLang="en-US" sz="1600" b="1" dirty="0"/>
          </a:p>
        </p:txBody>
      </p:sp>
      <p:sp>
        <p:nvSpPr>
          <p:cNvPr id="7" name="矩形 6"/>
          <p:cNvSpPr/>
          <p:nvPr/>
        </p:nvSpPr>
        <p:spPr>
          <a:xfrm>
            <a:off x="382286" y="5555492"/>
            <a:ext cx="8510253" cy="1077218"/>
          </a:xfrm>
          <a:prstGeom prst="rect">
            <a:avLst/>
          </a:prstGeom>
        </p:spPr>
        <p:txBody>
          <a:bodyPr wrap="square">
            <a:spAutoFit/>
          </a:bodyPr>
          <a:lstStyle/>
          <a:p>
            <a:pPr marL="214313" indent="-214313">
              <a:buFont typeface="Wingdings" panose="05000000000000000000" pitchFamily="2" charset="2"/>
              <a:buChar char="ü"/>
            </a:pPr>
            <a:r>
              <a:rPr lang="zh-TW" altLang="en-US" sz="1600" b="1" dirty="0">
                <a:effectLst>
                  <a:outerShdw blurRad="38100" dist="38100" dir="2700000" algn="tl">
                    <a:srgbClr val="000000">
                      <a:alpha val="43137"/>
                    </a:srgbClr>
                  </a:outerShdw>
                </a:effectLst>
              </a:rPr>
              <a:t>一個</a:t>
            </a:r>
            <a:r>
              <a:rPr lang="en-US" altLang="zh-TW" sz="1600" b="1" dirty="0">
                <a:effectLst>
                  <a:outerShdw blurRad="38100" dist="38100" dir="2700000" algn="tl">
                    <a:srgbClr val="000000">
                      <a:alpha val="43137"/>
                    </a:srgbClr>
                  </a:outerShdw>
                </a:effectLst>
              </a:rPr>
              <a:t>section</a:t>
            </a:r>
            <a:r>
              <a:rPr lang="zh-TW" altLang="en-US" sz="1600" b="1" dirty="0">
                <a:effectLst>
                  <a:outerShdw blurRad="38100" dist="38100" dir="2700000" algn="tl">
                    <a:srgbClr val="000000">
                      <a:alpha val="43137"/>
                    </a:srgbClr>
                  </a:outerShdw>
                </a:effectLst>
              </a:rPr>
              <a:t>頭表（</a:t>
            </a:r>
            <a:r>
              <a:rPr lang="en-US" altLang="zh-TW" sz="1600" b="1" dirty="0">
                <a:effectLst>
                  <a:outerShdw blurRad="38100" dist="38100" dir="2700000" algn="tl">
                    <a:srgbClr val="000000">
                      <a:alpha val="43137"/>
                    </a:srgbClr>
                  </a:outerShdw>
                </a:effectLst>
              </a:rPr>
              <a:t>section header table</a:t>
            </a:r>
            <a:r>
              <a:rPr lang="zh-TW" altLang="en-US" sz="1600" b="1" dirty="0">
                <a:effectLst>
                  <a:outerShdw blurRad="38100" dist="38100" dir="2700000" algn="tl">
                    <a:srgbClr val="000000">
                      <a:alpha val="43137"/>
                    </a:srgbClr>
                  </a:outerShdw>
                </a:effectLst>
              </a:rPr>
              <a:t>）包含了描述檔</a:t>
            </a:r>
            <a:r>
              <a:rPr lang="en-US" altLang="zh-TW" sz="1600" b="1" dirty="0">
                <a:effectLst>
                  <a:outerShdw blurRad="38100" dist="38100" dir="2700000" algn="tl">
                    <a:srgbClr val="000000">
                      <a:alpha val="43137"/>
                    </a:srgbClr>
                  </a:outerShdw>
                </a:effectLst>
              </a:rPr>
              <a:t>sections</a:t>
            </a:r>
            <a:r>
              <a:rPr lang="zh-TW" altLang="en-US" sz="1600" b="1" dirty="0">
                <a:effectLst>
                  <a:outerShdw blurRad="38100" dist="38100" dir="2700000" algn="tl">
                    <a:srgbClr val="000000">
                      <a:alpha val="43137"/>
                    </a:srgbClr>
                  </a:outerShdw>
                </a:effectLst>
              </a:rPr>
              <a:t>的信息。</a:t>
            </a:r>
            <a:endParaRPr lang="en-US" altLang="zh-TW" sz="1600" b="1" dirty="0">
              <a:effectLst>
                <a:outerShdw blurRad="38100" dist="38100" dir="2700000" algn="tl">
                  <a:srgbClr val="000000">
                    <a:alpha val="43137"/>
                  </a:srgbClr>
                </a:outerShdw>
              </a:effectLst>
            </a:endParaRPr>
          </a:p>
          <a:p>
            <a:pPr marL="214313" indent="-214313">
              <a:buFont typeface="Wingdings" panose="05000000000000000000" pitchFamily="2" charset="2"/>
              <a:buChar char="ü"/>
            </a:pPr>
            <a:r>
              <a:rPr lang="zh-TW" altLang="en-US" sz="1600" b="1" dirty="0">
                <a:effectLst>
                  <a:outerShdw blurRad="38100" dist="38100" dir="2700000" algn="tl">
                    <a:srgbClr val="000000">
                      <a:alpha val="43137"/>
                    </a:srgbClr>
                  </a:outerShdw>
                </a:effectLst>
              </a:rPr>
              <a:t>每個</a:t>
            </a:r>
            <a:r>
              <a:rPr lang="en-US" altLang="zh-TW" sz="1600" b="1" dirty="0">
                <a:effectLst>
                  <a:outerShdw blurRad="38100" dist="38100" dir="2700000" algn="tl">
                    <a:srgbClr val="000000">
                      <a:alpha val="43137"/>
                    </a:srgbClr>
                  </a:outerShdw>
                </a:effectLst>
              </a:rPr>
              <a:t>section</a:t>
            </a:r>
            <a:r>
              <a:rPr lang="zh-TW" altLang="en-US" sz="1600" b="1" dirty="0">
                <a:effectLst>
                  <a:outerShdw blurRad="38100" dist="38100" dir="2700000" algn="tl">
                    <a:srgbClr val="000000">
                      <a:alpha val="43137"/>
                    </a:srgbClr>
                  </a:outerShdw>
                </a:effectLst>
              </a:rPr>
              <a:t>在這個表中有一個入口；每個入口給出了該</a:t>
            </a:r>
            <a:r>
              <a:rPr lang="en-US" altLang="zh-TW" sz="1600" b="1" dirty="0">
                <a:effectLst>
                  <a:outerShdw blurRad="38100" dist="38100" dir="2700000" algn="tl">
                    <a:srgbClr val="000000">
                      <a:alpha val="43137"/>
                    </a:srgbClr>
                  </a:outerShdw>
                </a:effectLst>
              </a:rPr>
              <a:t>section</a:t>
            </a:r>
            <a:r>
              <a:rPr lang="zh-TW" altLang="en-US" sz="1600" b="1" dirty="0">
                <a:effectLst>
                  <a:outerShdw blurRad="38100" dist="38100" dir="2700000" algn="tl">
                    <a:srgbClr val="000000">
                      <a:alpha val="43137"/>
                    </a:srgbClr>
                  </a:outerShdw>
                </a:effectLst>
              </a:rPr>
              <a:t>的名字，大小，等等資訊。</a:t>
            </a:r>
            <a:endParaRPr lang="en-US" altLang="zh-TW" sz="1600" b="1" dirty="0">
              <a:effectLst>
                <a:outerShdw blurRad="38100" dist="38100" dir="2700000" algn="tl">
                  <a:srgbClr val="000000">
                    <a:alpha val="43137"/>
                  </a:srgbClr>
                </a:outerShdw>
              </a:effectLst>
            </a:endParaRPr>
          </a:p>
          <a:p>
            <a:pPr marL="214313" indent="-214313">
              <a:buFont typeface="Wingdings" panose="05000000000000000000" pitchFamily="2" charset="2"/>
              <a:buChar char="ü"/>
            </a:pPr>
            <a:r>
              <a:rPr lang="zh-TW" altLang="en-US" sz="1600" b="1" dirty="0">
                <a:effectLst>
                  <a:outerShdw blurRad="38100" dist="38100" dir="2700000" algn="tl">
                    <a:srgbClr val="000000">
                      <a:alpha val="43137"/>
                    </a:srgbClr>
                  </a:outerShdw>
                </a:effectLst>
              </a:rPr>
              <a:t>在聯接過程中的檔必須有一個</a:t>
            </a:r>
            <a:r>
              <a:rPr lang="en-US" altLang="zh-TW" sz="1600" b="1" dirty="0">
                <a:effectLst>
                  <a:outerShdw blurRad="38100" dist="38100" dir="2700000" algn="tl">
                    <a:srgbClr val="000000">
                      <a:alpha val="43137"/>
                    </a:srgbClr>
                  </a:outerShdw>
                </a:effectLst>
              </a:rPr>
              <a:t>section</a:t>
            </a:r>
            <a:r>
              <a:rPr lang="zh-TW" altLang="en-US" sz="1600" b="1" dirty="0">
                <a:effectLst>
                  <a:outerShdw blurRad="38100" dist="38100" dir="2700000" algn="tl">
                    <a:srgbClr val="000000">
                      <a:alpha val="43137"/>
                    </a:srgbClr>
                  </a:outerShdw>
                </a:effectLst>
              </a:rPr>
              <a:t>頭表；</a:t>
            </a:r>
            <a:endParaRPr lang="en-US" altLang="zh-TW" sz="1600" b="1" dirty="0">
              <a:effectLst>
                <a:outerShdw blurRad="38100" dist="38100" dir="2700000" algn="tl">
                  <a:srgbClr val="000000">
                    <a:alpha val="43137"/>
                  </a:srgbClr>
                </a:outerShdw>
              </a:effectLst>
            </a:endParaRPr>
          </a:p>
          <a:p>
            <a:pPr marL="214313" indent="-214313">
              <a:buFont typeface="Wingdings" panose="05000000000000000000" pitchFamily="2" charset="2"/>
              <a:buChar char="ü"/>
            </a:pPr>
            <a:r>
              <a:rPr lang="zh-TW" altLang="en-US" sz="1600" b="1" dirty="0">
                <a:effectLst>
                  <a:outerShdw blurRad="38100" dist="38100" dir="2700000" algn="tl">
                    <a:srgbClr val="000000">
                      <a:alpha val="43137"/>
                    </a:srgbClr>
                  </a:outerShdw>
                </a:effectLst>
              </a:rPr>
              <a:t>其他</a:t>
            </a:r>
            <a:r>
              <a:rPr lang="en-US" altLang="zh-TW" sz="1600" b="1" dirty="0">
                <a:effectLst>
                  <a:outerShdw blurRad="38100" dist="38100" dir="2700000" algn="tl">
                    <a:srgbClr val="000000">
                      <a:alpha val="43137"/>
                    </a:srgbClr>
                  </a:outerShdw>
                </a:effectLst>
              </a:rPr>
              <a:t>object</a:t>
            </a:r>
            <a:r>
              <a:rPr lang="zh-TW" altLang="en-US" sz="1600" b="1" dirty="0">
                <a:effectLst>
                  <a:outerShdw blurRad="38100" dist="38100" dir="2700000" algn="tl">
                    <a:srgbClr val="000000">
                      <a:alpha val="43137"/>
                    </a:srgbClr>
                  </a:outerShdw>
                </a:effectLst>
              </a:rPr>
              <a:t>檔可要可不要這個</a:t>
            </a:r>
            <a:r>
              <a:rPr lang="en-US" altLang="zh-TW" sz="1600" b="1" dirty="0">
                <a:effectLst>
                  <a:outerShdw blurRad="38100" dist="38100" dir="2700000" algn="tl">
                    <a:srgbClr val="000000">
                      <a:alpha val="43137"/>
                    </a:srgbClr>
                  </a:outerShdw>
                </a:effectLst>
              </a:rPr>
              <a:t>section</a:t>
            </a:r>
            <a:r>
              <a:rPr lang="zh-TW" altLang="en-US" sz="1600" b="1" dirty="0">
                <a:effectLst>
                  <a:outerShdw blurRad="38100" dist="38100" dir="2700000" algn="tl">
                    <a:srgbClr val="000000">
                      <a:alpha val="43137"/>
                    </a:srgbClr>
                  </a:outerShdw>
                </a:effectLst>
              </a:rPr>
              <a:t>頭表。</a:t>
            </a:r>
          </a:p>
        </p:txBody>
      </p:sp>
      <p:sp>
        <p:nvSpPr>
          <p:cNvPr id="9" name="矩形圖說文字 8"/>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smtClean="0"/>
              <a:t>program </a:t>
            </a:r>
            <a:r>
              <a:rPr lang="en-US" altLang="zh-TW" sz="2800" dirty="0"/>
              <a:t>header </a:t>
            </a:r>
            <a:r>
              <a:rPr lang="en-US" altLang="zh-TW" sz="2800" dirty="0" smtClean="0"/>
              <a:t>table  vs section </a:t>
            </a:r>
            <a:r>
              <a:rPr lang="en-US" altLang="zh-TW" sz="2800" dirty="0"/>
              <a:t>header </a:t>
            </a:r>
            <a:r>
              <a:rPr lang="en-US" altLang="zh-TW" sz="2800" dirty="0" smtClean="0"/>
              <a:t>table</a:t>
            </a:r>
            <a:endParaRPr lang="zh-TW" altLang="en-US" sz="2800" dirty="0"/>
          </a:p>
        </p:txBody>
      </p:sp>
      <p:pic>
        <p:nvPicPr>
          <p:cNvPr id="2" name="圖片 1"/>
          <p:cNvPicPr>
            <a:picLocks noChangeAspect="1"/>
          </p:cNvPicPr>
          <p:nvPr/>
        </p:nvPicPr>
        <p:blipFill>
          <a:blip r:embed="rId2"/>
          <a:stretch>
            <a:fillRect/>
          </a:stretch>
        </p:blipFill>
        <p:spPr>
          <a:xfrm>
            <a:off x="-341192" y="1985516"/>
            <a:ext cx="6105469" cy="3569976"/>
          </a:xfrm>
          <a:prstGeom prst="rect">
            <a:avLst/>
          </a:prstGeom>
        </p:spPr>
      </p:pic>
      <p:pic>
        <p:nvPicPr>
          <p:cNvPr id="1026" name="Picture 2" descr="https://upload.wikimedia.org/wikipedia/commons/thumb/7/77/Elf-layout--en.svg/260px-Elf-layout--e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77" y="2344566"/>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056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rotWithShape="1">
          <a:blip r:embed="rId2"/>
          <a:srcRect l="11550" t="29202" r="30193" b="10045"/>
          <a:stretch/>
        </p:blipFill>
        <p:spPr>
          <a:xfrm>
            <a:off x="255781" y="1250377"/>
            <a:ext cx="6630421" cy="5531667"/>
          </a:xfrm>
          <a:prstGeom prst="rect">
            <a:avLst/>
          </a:prstGeom>
        </p:spPr>
      </p:pic>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6" name="矩形 5"/>
          <p:cNvSpPr/>
          <p:nvPr/>
        </p:nvSpPr>
        <p:spPr>
          <a:xfrm>
            <a:off x="6053923" y="727157"/>
            <a:ext cx="30900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-S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1999079" y="1605656"/>
            <a:ext cx="1107996"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區段類型</a:t>
            </a:r>
          </a:p>
        </p:txBody>
      </p:sp>
      <p:sp>
        <p:nvSpPr>
          <p:cNvPr id="9" name="矩形 8"/>
          <p:cNvSpPr/>
          <p:nvPr/>
        </p:nvSpPr>
        <p:spPr>
          <a:xfrm>
            <a:off x="4832266" y="1599795"/>
            <a:ext cx="646331"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大</a:t>
            </a:r>
            <a:r>
              <a:rPr lang="zh-TW" altLang="en-US" b="1" dirty="0" smtClean="0">
                <a:solidFill>
                  <a:srgbClr val="FFFF00"/>
                </a:solidFill>
                <a:effectLst>
                  <a:outerShdw blurRad="38100" dist="38100" dir="2700000" algn="tl">
                    <a:srgbClr val="000000">
                      <a:alpha val="43137"/>
                    </a:srgbClr>
                  </a:outerShdw>
                </a:effectLst>
              </a:rPr>
              <a:t>小</a:t>
            </a:r>
            <a:endParaRPr lang="zh-TW" altLang="en-US"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3265933" y="1599795"/>
            <a:ext cx="1107996" cy="369332"/>
          </a:xfrm>
          <a:prstGeom prst="rect">
            <a:avLst/>
          </a:prstGeom>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起始位址</a:t>
            </a:r>
            <a:endParaRPr lang="zh-TW" altLang="en-US" b="1" dirty="0">
              <a:solidFill>
                <a:srgbClr val="FFFF00"/>
              </a:solidFill>
              <a:effectLst>
                <a:outerShdw blurRad="38100" dist="38100" dir="2700000" algn="tl">
                  <a:srgbClr val="000000">
                    <a:alpha val="43137"/>
                  </a:srgbClr>
                </a:outerShdw>
              </a:effectLst>
            </a:endParaRPr>
          </a:p>
        </p:txBody>
      </p:sp>
      <p:sp>
        <p:nvSpPr>
          <p:cNvPr id="11" name="橢圓 10"/>
          <p:cNvSpPr/>
          <p:nvPr/>
        </p:nvSpPr>
        <p:spPr>
          <a:xfrm>
            <a:off x="941560" y="1339913"/>
            <a:ext cx="462001" cy="4445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b="1" dirty="0" smtClean="0">
                <a:solidFill>
                  <a:srgbClr val="FFFF00"/>
                </a:solidFill>
                <a:effectLst>
                  <a:outerShdw blurRad="38100" dist="38100" dir="2700000" algn="tl">
                    <a:srgbClr val="000000">
                      <a:alpha val="43137"/>
                    </a:srgbClr>
                  </a:outerShdw>
                </a:effectLst>
              </a:rPr>
              <a:t>Sections</a:t>
            </a:r>
            <a:r>
              <a:rPr lang="en-US" altLang="zh-TW" sz="3200" dirty="0" smtClean="0"/>
              <a:t> </a:t>
            </a:r>
            <a:r>
              <a:rPr lang="en-US" altLang="zh-TW" sz="3200" b="1" dirty="0" smtClean="0">
                <a:solidFill>
                  <a:schemeClr val="tx1"/>
                </a:solidFill>
                <a:effectLst>
                  <a:outerShdw blurRad="38100" dist="38100" dir="2700000" algn="tl">
                    <a:srgbClr val="000000">
                      <a:alpha val="43137"/>
                    </a:srgbClr>
                  </a:outerShdw>
                </a:effectLst>
              </a:rPr>
              <a:t>header</a:t>
            </a:r>
            <a:endParaRPr lang="zh-TW" altLang="en-US" sz="32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3967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solidFill>
                  <a:srgbClr val="FFFF00"/>
                </a:solidFill>
              </a:rPr>
              <a:t>ELF</a:t>
            </a:r>
          </a:p>
          <a:p>
            <a:pPr algn="ctr"/>
            <a:r>
              <a:rPr lang="en-US" altLang="zh-TW" dirty="0"/>
              <a:t>Executable and Linking Format</a:t>
            </a:r>
            <a:endParaRPr lang="zh-TW" altLang="en-US" dirty="0"/>
          </a:p>
        </p:txBody>
      </p:sp>
    </p:spTree>
    <p:extLst>
      <p:ext uri="{BB962C8B-B14F-4D97-AF65-F5344CB8AC3E}">
        <p14:creationId xmlns:p14="http://schemas.microsoft.com/office/powerpoint/2010/main" val="23553165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rotWithShape="1">
          <a:blip r:embed="rId2"/>
          <a:srcRect l="11550" t="29202" r="30193" b="10045"/>
          <a:stretch/>
        </p:blipFill>
        <p:spPr>
          <a:xfrm>
            <a:off x="255781" y="1250377"/>
            <a:ext cx="6630421" cy="5531667"/>
          </a:xfrm>
          <a:prstGeom prst="rect">
            <a:avLst/>
          </a:prstGeom>
        </p:spPr>
      </p:pic>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b="1" dirty="0" smtClean="0">
                <a:solidFill>
                  <a:srgbClr val="FFFF00"/>
                </a:solidFill>
                <a:effectLst>
                  <a:outerShdw blurRad="38100" dist="38100" dir="2700000" algn="tl">
                    <a:srgbClr val="000000">
                      <a:alpha val="43137"/>
                    </a:srgbClr>
                  </a:outerShdw>
                </a:effectLst>
              </a:rPr>
              <a:t>Sections</a:t>
            </a:r>
            <a:r>
              <a:rPr lang="en-US" altLang="zh-TW" sz="3200" dirty="0" smtClean="0"/>
              <a:t> </a:t>
            </a:r>
            <a:r>
              <a:rPr lang="en-US" altLang="zh-TW" sz="3200" b="1" dirty="0" smtClean="0">
                <a:solidFill>
                  <a:schemeClr val="tx1"/>
                </a:solidFill>
                <a:effectLst>
                  <a:outerShdw blurRad="38100" dist="38100" dir="2700000" algn="tl">
                    <a:srgbClr val="000000">
                      <a:alpha val="43137"/>
                    </a:srgbClr>
                  </a:outerShdw>
                </a:effectLst>
              </a:rPr>
              <a:t>header</a:t>
            </a:r>
            <a:endParaRPr lang="zh-TW" altLang="en-US" sz="3200" b="1" dirty="0">
              <a:solidFill>
                <a:schemeClr val="tx1"/>
              </a:solidFill>
              <a:effectLst>
                <a:outerShdw blurRad="38100" dist="38100" dir="2700000" algn="tl">
                  <a:srgbClr val="000000">
                    <a:alpha val="43137"/>
                  </a:srgbClr>
                </a:outerShdw>
              </a:effectLst>
            </a:endParaRPr>
          </a:p>
        </p:txBody>
      </p:sp>
      <p:sp>
        <p:nvSpPr>
          <p:cNvPr id="6" name="矩形 5"/>
          <p:cNvSpPr/>
          <p:nvPr/>
        </p:nvSpPr>
        <p:spPr>
          <a:xfrm>
            <a:off x="6053923" y="727157"/>
            <a:ext cx="30900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-S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1999079" y="1605656"/>
            <a:ext cx="1107996"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區段類型</a:t>
            </a:r>
          </a:p>
        </p:txBody>
      </p:sp>
      <p:sp>
        <p:nvSpPr>
          <p:cNvPr id="9" name="矩形 8"/>
          <p:cNvSpPr/>
          <p:nvPr/>
        </p:nvSpPr>
        <p:spPr>
          <a:xfrm>
            <a:off x="4741732" y="2459874"/>
            <a:ext cx="646331"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大</a:t>
            </a:r>
            <a:r>
              <a:rPr lang="zh-TW" altLang="en-US" b="1" dirty="0" smtClean="0">
                <a:solidFill>
                  <a:srgbClr val="FFFF00"/>
                </a:solidFill>
                <a:effectLst>
                  <a:outerShdw blurRad="38100" dist="38100" dir="2700000" algn="tl">
                    <a:srgbClr val="000000">
                      <a:alpha val="43137"/>
                    </a:srgbClr>
                  </a:outerShdw>
                </a:effectLst>
              </a:rPr>
              <a:t>小</a:t>
            </a:r>
            <a:endParaRPr lang="zh-TW" altLang="en-US"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3175399" y="2459874"/>
            <a:ext cx="1107996" cy="369332"/>
          </a:xfrm>
          <a:prstGeom prst="rect">
            <a:avLst/>
          </a:prstGeom>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起始位址</a:t>
            </a:r>
            <a:endParaRPr lang="zh-TW" altLang="en-US" b="1" dirty="0">
              <a:solidFill>
                <a:srgbClr val="FFFF00"/>
              </a:solidFill>
              <a:effectLst>
                <a:outerShdw blurRad="38100" dist="38100" dir="2700000" algn="tl">
                  <a:srgbClr val="000000">
                    <a:alpha val="43137"/>
                  </a:srgbClr>
                </a:outerShdw>
              </a:effectLst>
            </a:endParaRPr>
          </a:p>
        </p:txBody>
      </p:sp>
      <p:sp>
        <p:nvSpPr>
          <p:cNvPr id="11" name="橢圓 10"/>
          <p:cNvSpPr/>
          <p:nvPr/>
        </p:nvSpPr>
        <p:spPr>
          <a:xfrm>
            <a:off x="941560" y="1339913"/>
            <a:ext cx="462001" cy="4445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表格 1"/>
          <p:cNvGraphicFramePr>
            <a:graphicFrameLocks noGrp="1"/>
          </p:cNvGraphicFramePr>
          <p:nvPr>
            <p:extLst>
              <p:ext uri="{D42A27DB-BD31-4B8C-83A1-F6EECF244321}">
                <p14:modId xmlns:p14="http://schemas.microsoft.com/office/powerpoint/2010/main" val="1624827817"/>
              </p:ext>
            </p:extLst>
          </p:nvPr>
        </p:nvGraphicFramePr>
        <p:xfrm>
          <a:off x="3290053" y="2459874"/>
          <a:ext cx="5346672" cy="2026920"/>
        </p:xfrm>
        <a:graphic>
          <a:graphicData uri="http://schemas.openxmlformats.org/drawingml/2006/table">
            <a:tbl>
              <a:tblPr firstRow="1" bandRow="1">
                <a:tableStyleId>{5C22544A-7EE6-4342-B048-85BDC9FD1C3A}</a:tableStyleId>
              </a:tblPr>
              <a:tblGrid>
                <a:gridCol w="1345321"/>
                <a:gridCol w="742384"/>
                <a:gridCol w="3258967"/>
              </a:tblGrid>
              <a:tr h="359610">
                <a:tc>
                  <a:txBody>
                    <a:bodyPr/>
                    <a:lstStyle/>
                    <a:p>
                      <a:pPr algn="l"/>
                      <a:r>
                        <a:rPr lang="en-US" dirty="0">
                          <a:solidFill>
                            <a:schemeClr val="bg1"/>
                          </a:solidFill>
                          <a:effectLst/>
                        </a:rPr>
                        <a:t>Name </a:t>
                      </a:r>
                    </a:p>
                  </a:txBody>
                  <a:tcPr marL="95250" marR="95250" marT="95250" marB="95250" anchor="b"/>
                </a:tc>
                <a:tc>
                  <a:txBody>
                    <a:bodyPr/>
                    <a:lstStyle/>
                    <a:p>
                      <a:pPr algn="l"/>
                      <a:r>
                        <a:rPr lang="en-US" dirty="0" smtClean="0">
                          <a:solidFill>
                            <a:schemeClr val="bg1"/>
                          </a:solidFill>
                          <a:effectLst/>
                        </a:rPr>
                        <a:t>Value</a:t>
                      </a:r>
                      <a:endParaRPr lang="en-US" dirty="0">
                        <a:solidFill>
                          <a:schemeClr val="bg1"/>
                        </a:solidFill>
                        <a:effectLst/>
                      </a:endParaRPr>
                    </a:p>
                  </a:txBody>
                  <a:tcPr marL="95250" marR="95250" marT="95250" marB="95250" anchor="b"/>
                </a:tc>
                <a:tc>
                  <a:txBody>
                    <a:bodyPr/>
                    <a:lstStyle/>
                    <a:p>
                      <a:pPr algn="l"/>
                      <a:r>
                        <a:rPr lang="en-US" dirty="0">
                          <a:solidFill>
                            <a:schemeClr val="bg1"/>
                          </a:solidFill>
                          <a:effectLst/>
                        </a:rPr>
                        <a:t>Description </a:t>
                      </a:r>
                    </a:p>
                  </a:txBody>
                  <a:tcPr marL="95250" marR="95250" marT="95250" marB="95250" anchor="b"/>
                </a:tc>
              </a:tr>
              <a:tr h="266013">
                <a:tc>
                  <a:txBody>
                    <a:bodyPr/>
                    <a:lstStyle/>
                    <a:p>
                      <a:endParaRPr lang="zh-TW" altLang="en-US" sz="1400" dirty="0"/>
                    </a:p>
                  </a:txBody>
                  <a:tcPr/>
                </a:tc>
                <a:tc>
                  <a:txBody>
                    <a:bodyPr/>
                    <a:lstStyle/>
                    <a:p>
                      <a:r>
                        <a:rPr lang="en-US" altLang="zh-TW" sz="1400" dirty="0" smtClean="0"/>
                        <a:t>0</a:t>
                      </a:r>
                      <a:endParaRPr lang="zh-TW" altLang="en-US" sz="1400" dirty="0"/>
                    </a:p>
                  </a:txBody>
                  <a:tcPr/>
                </a:tc>
                <a:tc>
                  <a:txBody>
                    <a:bodyPr/>
                    <a:lstStyle/>
                    <a:p>
                      <a:endParaRPr lang="zh-TW" altLang="en-US" sz="1400"/>
                    </a:p>
                  </a:txBody>
                  <a:tcPr/>
                </a:tc>
              </a:tr>
              <a:tr h="266013">
                <a:tc>
                  <a:txBody>
                    <a:bodyPr/>
                    <a:lstStyle/>
                    <a:p>
                      <a:pPr algn="l"/>
                      <a:r>
                        <a:rPr lang="en-US" sz="1400">
                          <a:solidFill>
                            <a:srgbClr val="222222"/>
                          </a:solidFill>
                          <a:effectLst/>
                        </a:rPr>
                        <a:t>SHT_PROGBITS</a:t>
                      </a:r>
                    </a:p>
                  </a:txBody>
                  <a:tcPr marL="95250" marR="95250" marT="95250" marB="95250"/>
                </a:tc>
                <a:tc>
                  <a:txBody>
                    <a:bodyPr/>
                    <a:lstStyle/>
                    <a:p>
                      <a:pPr algn="l"/>
                      <a:r>
                        <a:rPr lang="en-US" altLang="zh-TW" sz="1400">
                          <a:solidFill>
                            <a:srgbClr val="222222"/>
                          </a:solidFill>
                          <a:effectLst/>
                        </a:rPr>
                        <a:t>1 </a:t>
                      </a:r>
                    </a:p>
                  </a:txBody>
                  <a:tcPr marL="95250" marR="95250" marT="95250" marB="95250"/>
                </a:tc>
                <a:tc>
                  <a:txBody>
                    <a:bodyPr/>
                    <a:lstStyle/>
                    <a:p>
                      <a:pPr algn="l"/>
                      <a:r>
                        <a:rPr lang="en-US" sz="1400" dirty="0">
                          <a:solidFill>
                            <a:srgbClr val="222222"/>
                          </a:solidFill>
                          <a:effectLst/>
                        </a:rPr>
                        <a:t>Contains information defined by the program, and in a format and with a meaning determined solely by the program. </a:t>
                      </a:r>
                      <a:r>
                        <a:rPr lang="zh-TW" altLang="en-US" sz="1400" dirty="0" smtClean="0">
                          <a:solidFill>
                            <a:srgbClr val="222222"/>
                          </a:solidFill>
                          <a:effectLst/>
                        </a:rPr>
                        <a:t>程式區段、程式碼區段、資料區段都是這種類型的</a:t>
                      </a:r>
                      <a:endParaRPr lang="en-US" sz="1400" dirty="0">
                        <a:solidFill>
                          <a:srgbClr val="222222"/>
                        </a:solidFill>
                        <a:effectLst/>
                      </a:endParaRPr>
                    </a:p>
                  </a:txBody>
                  <a:tcPr marL="95250" marR="95250" marT="95250" marB="95250"/>
                </a:tc>
              </a:tr>
            </a:tbl>
          </a:graphicData>
        </a:graphic>
      </p:graphicFrame>
      <p:sp>
        <p:nvSpPr>
          <p:cNvPr id="3" name="矩形 2"/>
          <p:cNvSpPr/>
          <p:nvPr/>
        </p:nvSpPr>
        <p:spPr>
          <a:xfrm>
            <a:off x="3369626" y="5182592"/>
            <a:ext cx="5448450" cy="646331"/>
          </a:xfrm>
          <a:prstGeom prst="rect">
            <a:avLst/>
          </a:prstGeom>
          <a:solidFill>
            <a:schemeClr val="accent4">
              <a:lumMod val="20000"/>
              <a:lumOff val="80000"/>
            </a:schemeClr>
          </a:solidFill>
        </p:spPr>
        <p:txBody>
          <a:bodyPr wrap="square">
            <a:spAutoFit/>
          </a:bodyPr>
          <a:lstStyle/>
          <a:p>
            <a:r>
              <a:rPr lang="en-US" altLang="zh-TW" dirty="0"/>
              <a:t>https://docs.oracle.com/cd/E19455-01/806-3773/elf-2/index.html</a:t>
            </a:r>
            <a:endParaRPr lang="zh-TW" altLang="en-US" dirty="0"/>
          </a:p>
        </p:txBody>
      </p:sp>
    </p:spTree>
    <p:extLst>
      <p:ext uri="{BB962C8B-B14F-4D97-AF65-F5344CB8AC3E}">
        <p14:creationId xmlns:p14="http://schemas.microsoft.com/office/powerpoint/2010/main" val="24925927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idx="1"/>
          </p:nvPr>
        </p:nvPicPr>
        <p:blipFill rotWithShape="1">
          <a:blip r:embed="rId2"/>
          <a:srcRect l="11550" t="29202" r="30193" b="10045"/>
          <a:stretch/>
        </p:blipFill>
        <p:spPr>
          <a:xfrm>
            <a:off x="255781" y="1250377"/>
            <a:ext cx="6630421" cy="5531667"/>
          </a:xfrm>
          <a:prstGeom prst="rect">
            <a:avLst/>
          </a:prstGeom>
        </p:spPr>
      </p:pic>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b="1" dirty="0" smtClean="0">
                <a:solidFill>
                  <a:srgbClr val="FFFF00"/>
                </a:solidFill>
                <a:effectLst>
                  <a:outerShdw blurRad="38100" dist="38100" dir="2700000" algn="tl">
                    <a:srgbClr val="000000">
                      <a:alpha val="43137"/>
                    </a:srgbClr>
                  </a:outerShdw>
                </a:effectLst>
              </a:rPr>
              <a:t>Sections</a:t>
            </a:r>
            <a:r>
              <a:rPr lang="en-US" altLang="zh-TW" sz="3200" dirty="0" smtClean="0"/>
              <a:t> </a:t>
            </a:r>
            <a:r>
              <a:rPr lang="en-US" altLang="zh-TW" sz="3200" b="1" dirty="0" smtClean="0">
                <a:solidFill>
                  <a:schemeClr val="tx1"/>
                </a:solidFill>
                <a:effectLst>
                  <a:outerShdw blurRad="38100" dist="38100" dir="2700000" algn="tl">
                    <a:srgbClr val="000000">
                      <a:alpha val="43137"/>
                    </a:srgbClr>
                  </a:outerShdw>
                </a:effectLst>
              </a:rPr>
              <a:t>header</a:t>
            </a:r>
            <a:endParaRPr lang="zh-TW" altLang="en-US" sz="3200" b="1" dirty="0">
              <a:solidFill>
                <a:schemeClr val="tx1"/>
              </a:solidFill>
              <a:effectLst>
                <a:outerShdw blurRad="38100" dist="38100" dir="2700000" algn="tl">
                  <a:srgbClr val="000000">
                    <a:alpha val="43137"/>
                  </a:srgbClr>
                </a:outerShdw>
              </a:effectLst>
            </a:endParaRPr>
          </a:p>
        </p:txBody>
      </p:sp>
      <p:sp>
        <p:nvSpPr>
          <p:cNvPr id="6" name="矩形 5"/>
          <p:cNvSpPr/>
          <p:nvPr/>
        </p:nvSpPr>
        <p:spPr>
          <a:xfrm>
            <a:off x="6053923" y="727157"/>
            <a:ext cx="30900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-S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1999079" y="1605656"/>
            <a:ext cx="1107996"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區段類型</a:t>
            </a:r>
          </a:p>
        </p:txBody>
      </p:sp>
      <p:sp>
        <p:nvSpPr>
          <p:cNvPr id="9" name="矩形 8"/>
          <p:cNvSpPr/>
          <p:nvPr/>
        </p:nvSpPr>
        <p:spPr>
          <a:xfrm>
            <a:off x="4673473" y="1569947"/>
            <a:ext cx="646331" cy="369332"/>
          </a:xfrm>
          <a:prstGeom prst="rect">
            <a:avLst/>
          </a:prstGeom>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大</a:t>
            </a:r>
            <a:r>
              <a:rPr lang="zh-TW" altLang="en-US" b="1" dirty="0" smtClean="0">
                <a:solidFill>
                  <a:srgbClr val="FFFF00"/>
                </a:solidFill>
                <a:effectLst>
                  <a:outerShdw blurRad="38100" dist="38100" dir="2700000" algn="tl">
                    <a:srgbClr val="000000">
                      <a:alpha val="43137"/>
                    </a:srgbClr>
                  </a:outerShdw>
                </a:effectLst>
              </a:rPr>
              <a:t>小</a:t>
            </a:r>
            <a:endParaRPr lang="zh-TW" altLang="en-US"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3256881" y="1562187"/>
            <a:ext cx="1107996" cy="369332"/>
          </a:xfrm>
          <a:prstGeom prst="rect">
            <a:avLst/>
          </a:prstGeom>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起始位址</a:t>
            </a:r>
            <a:endParaRPr lang="zh-TW" altLang="en-US" b="1" dirty="0">
              <a:solidFill>
                <a:srgbClr val="FFFF00"/>
              </a:solidFill>
              <a:effectLst>
                <a:outerShdw blurRad="38100" dist="38100" dir="2700000" algn="tl">
                  <a:srgbClr val="000000">
                    <a:alpha val="43137"/>
                  </a:srgbClr>
                </a:outerShdw>
              </a:effectLst>
            </a:endParaRPr>
          </a:p>
        </p:txBody>
      </p:sp>
      <p:sp>
        <p:nvSpPr>
          <p:cNvPr id="11" name="橢圓 10"/>
          <p:cNvSpPr/>
          <p:nvPr/>
        </p:nvSpPr>
        <p:spPr>
          <a:xfrm>
            <a:off x="941560" y="1339913"/>
            <a:ext cx="462001" cy="4445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3"/>
          <a:stretch>
            <a:fillRect/>
          </a:stretch>
        </p:blipFill>
        <p:spPr>
          <a:xfrm>
            <a:off x="1112790" y="3316842"/>
            <a:ext cx="5773412" cy="3121423"/>
          </a:xfrm>
          <a:prstGeom prst="rect">
            <a:avLst/>
          </a:prstGeom>
        </p:spPr>
      </p:pic>
    </p:spTree>
    <p:extLst>
      <p:ext uri="{BB962C8B-B14F-4D97-AF65-F5344CB8AC3E}">
        <p14:creationId xmlns:p14="http://schemas.microsoft.com/office/powerpoint/2010/main" val="4227306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1455" y="2441888"/>
            <a:ext cx="3220480" cy="3263504"/>
          </a:xfrm>
          <a:solidFill>
            <a:schemeClr val="accent4">
              <a:lumMod val="20000"/>
              <a:lumOff val="80000"/>
            </a:schemeClr>
          </a:solidFill>
        </p:spPr>
        <p:txBody>
          <a:bodyPr>
            <a:normAutofit fontScale="62500" lnSpcReduction="20000"/>
          </a:bodyPr>
          <a:lstStyle/>
          <a:p>
            <a:pPr marL="0" indent="0">
              <a:buNone/>
            </a:pPr>
            <a:r>
              <a:rPr lang="en-US" altLang="zh-TW" dirty="0" err="1"/>
              <a:t>typedef</a:t>
            </a:r>
            <a:r>
              <a:rPr lang="en-US" altLang="zh-TW" dirty="0"/>
              <a:t> </a:t>
            </a:r>
            <a:r>
              <a:rPr lang="en-US" altLang="zh-TW" dirty="0" err="1"/>
              <a:t>struct</a:t>
            </a:r>
            <a:r>
              <a:rPr lang="en-US" altLang="zh-TW" dirty="0"/>
              <a:t> elf32_shdr</a:t>
            </a:r>
          </a:p>
          <a:p>
            <a:pPr marL="0" indent="0">
              <a:buNone/>
            </a:pPr>
            <a:r>
              <a:rPr lang="en-US" altLang="zh-TW" dirty="0" smtClean="0"/>
              <a:t>{</a:t>
            </a:r>
            <a:endParaRPr lang="en-US" altLang="zh-TW" dirty="0"/>
          </a:p>
          <a:p>
            <a:pPr marL="342900" lvl="1" indent="0">
              <a:buNone/>
            </a:pPr>
            <a:r>
              <a:rPr lang="en-US" altLang="zh-TW" dirty="0" smtClean="0"/>
              <a:t>Elf32_Word      </a:t>
            </a:r>
            <a:r>
              <a:rPr lang="en-US" altLang="zh-TW" dirty="0" err="1"/>
              <a:t>sh_name</a:t>
            </a:r>
            <a:r>
              <a:rPr lang="en-US" altLang="zh-TW" dirty="0"/>
              <a:t>;</a:t>
            </a:r>
          </a:p>
          <a:p>
            <a:pPr marL="342900" lvl="1" indent="0">
              <a:buNone/>
            </a:pPr>
            <a:r>
              <a:rPr lang="en-US" altLang="zh-TW" dirty="0" smtClean="0"/>
              <a:t>Elf32_Word      </a:t>
            </a:r>
            <a:r>
              <a:rPr lang="en-US" altLang="zh-TW" dirty="0" err="1"/>
              <a:t>sh_type</a:t>
            </a:r>
            <a:r>
              <a:rPr lang="en-US" altLang="zh-TW" dirty="0"/>
              <a:t>;</a:t>
            </a:r>
          </a:p>
          <a:p>
            <a:pPr marL="342900" lvl="1" indent="0">
              <a:buNone/>
            </a:pPr>
            <a:r>
              <a:rPr lang="en-US" altLang="zh-TW" dirty="0" smtClean="0"/>
              <a:t>Elf32_Word      </a:t>
            </a:r>
            <a:r>
              <a:rPr lang="en-US" altLang="zh-TW" dirty="0" err="1"/>
              <a:t>sh_flags</a:t>
            </a:r>
            <a:r>
              <a:rPr lang="en-US" altLang="zh-TW" dirty="0"/>
              <a:t>;</a:t>
            </a:r>
          </a:p>
          <a:p>
            <a:pPr marL="342900" lvl="1" indent="0">
              <a:buNone/>
            </a:pPr>
            <a:r>
              <a:rPr lang="en-US" altLang="zh-TW" dirty="0" smtClean="0"/>
              <a:t>Elf32_Addr      </a:t>
            </a:r>
            <a:r>
              <a:rPr lang="en-US" altLang="zh-TW" dirty="0" err="1"/>
              <a:t>sh_addr</a:t>
            </a:r>
            <a:r>
              <a:rPr lang="en-US" altLang="zh-TW" dirty="0"/>
              <a:t>;</a:t>
            </a:r>
          </a:p>
          <a:p>
            <a:pPr marL="342900" lvl="1" indent="0">
              <a:buNone/>
            </a:pPr>
            <a:r>
              <a:rPr lang="en-US" altLang="zh-TW" dirty="0" smtClean="0"/>
              <a:t>Elf32_Off       </a:t>
            </a:r>
            <a:r>
              <a:rPr lang="en-US" altLang="zh-TW" dirty="0" err="1"/>
              <a:t>sh_offset</a:t>
            </a:r>
            <a:r>
              <a:rPr lang="en-US" altLang="zh-TW" dirty="0"/>
              <a:t>;</a:t>
            </a:r>
          </a:p>
          <a:p>
            <a:pPr marL="342900" lvl="1" indent="0">
              <a:buNone/>
            </a:pPr>
            <a:r>
              <a:rPr lang="en-US" altLang="zh-TW" dirty="0" smtClean="0"/>
              <a:t>Elf32_Word      </a:t>
            </a:r>
            <a:r>
              <a:rPr lang="en-US" altLang="zh-TW" dirty="0" err="1"/>
              <a:t>sh_size</a:t>
            </a:r>
            <a:r>
              <a:rPr lang="en-US" altLang="zh-TW" dirty="0"/>
              <a:t>;</a:t>
            </a:r>
          </a:p>
          <a:p>
            <a:pPr marL="342900" lvl="1" indent="0">
              <a:buNone/>
            </a:pPr>
            <a:r>
              <a:rPr lang="en-US" altLang="zh-TW" dirty="0" smtClean="0"/>
              <a:t>Elf32_Word      </a:t>
            </a:r>
            <a:r>
              <a:rPr lang="en-US" altLang="zh-TW" dirty="0" err="1"/>
              <a:t>sh_link</a:t>
            </a:r>
            <a:r>
              <a:rPr lang="en-US" altLang="zh-TW" dirty="0"/>
              <a:t>;</a:t>
            </a:r>
          </a:p>
          <a:p>
            <a:pPr marL="342900" lvl="1" indent="0">
              <a:buNone/>
            </a:pPr>
            <a:r>
              <a:rPr lang="en-US" altLang="zh-TW" dirty="0" smtClean="0"/>
              <a:t>Elf32_Word      </a:t>
            </a:r>
            <a:r>
              <a:rPr lang="en-US" altLang="zh-TW" dirty="0" err="1"/>
              <a:t>sh_info</a:t>
            </a:r>
            <a:r>
              <a:rPr lang="en-US" altLang="zh-TW" dirty="0"/>
              <a:t>;</a:t>
            </a:r>
          </a:p>
          <a:p>
            <a:pPr marL="342900" lvl="1" indent="0">
              <a:buNone/>
            </a:pPr>
            <a:r>
              <a:rPr lang="en-US" altLang="zh-TW" dirty="0" smtClean="0"/>
              <a:t>Elf32_Word      </a:t>
            </a:r>
            <a:r>
              <a:rPr lang="en-US" altLang="zh-TW" dirty="0" err="1"/>
              <a:t>sh_addralign</a:t>
            </a:r>
            <a:r>
              <a:rPr lang="en-US" altLang="zh-TW" dirty="0"/>
              <a:t>;</a:t>
            </a:r>
          </a:p>
          <a:p>
            <a:pPr marL="342900" lvl="1" indent="0">
              <a:buNone/>
            </a:pPr>
            <a:r>
              <a:rPr lang="en-US" altLang="zh-TW" dirty="0" smtClean="0"/>
              <a:t>Elf32_Word      </a:t>
            </a:r>
            <a:r>
              <a:rPr lang="en-US" altLang="zh-TW" dirty="0" err="1"/>
              <a:t>sh_entsize</a:t>
            </a:r>
            <a:r>
              <a:rPr lang="en-US" altLang="zh-TW" dirty="0"/>
              <a:t>;</a:t>
            </a:r>
          </a:p>
          <a:p>
            <a:pPr marL="0" indent="0">
              <a:buNone/>
            </a:pPr>
            <a:r>
              <a:rPr lang="en-US" altLang="zh-TW" dirty="0" smtClean="0"/>
              <a:t>} </a:t>
            </a:r>
            <a:r>
              <a:rPr lang="en-US" altLang="zh-TW" dirty="0"/>
              <a:t>elf32_shdr_t;</a:t>
            </a:r>
            <a:endParaRPr lang="zh-TW" altLang="en-US" dirty="0"/>
          </a:p>
        </p:txBody>
      </p:sp>
      <p:sp>
        <p:nvSpPr>
          <p:cNvPr id="4" name="矩形 3"/>
          <p:cNvSpPr/>
          <p:nvPr/>
        </p:nvSpPr>
        <p:spPr>
          <a:xfrm>
            <a:off x="4853327" y="1114554"/>
            <a:ext cx="2462534" cy="461665"/>
          </a:xfrm>
          <a:prstGeom prst="rect">
            <a:avLst/>
          </a:prstGeom>
        </p:spPr>
        <p:txBody>
          <a:bodyPr wrap="none">
            <a:spAutoFit/>
          </a:bodyPr>
          <a:lstStyle/>
          <a:p>
            <a:r>
              <a:rPr lang="en-US" altLang="zh-TW" sz="2400" b="1" dirty="0">
                <a:effectLst>
                  <a:outerShdw blurRad="38100" dist="38100" dir="2700000" algn="tl">
                    <a:srgbClr val="000000">
                      <a:alpha val="43137"/>
                    </a:srgbClr>
                  </a:outerShdw>
                </a:effectLst>
              </a:rPr>
              <a:t>/</a:t>
            </a:r>
            <a:r>
              <a:rPr lang="en-US" altLang="zh-TW" sz="2400" b="1" dirty="0" err="1">
                <a:effectLst>
                  <a:outerShdw blurRad="38100" dist="38100" dir="2700000" algn="tl">
                    <a:srgbClr val="000000">
                      <a:alpha val="43137"/>
                    </a:srgbClr>
                  </a:outerShdw>
                </a:effectLst>
              </a:rPr>
              <a:t>usr</a:t>
            </a:r>
            <a:r>
              <a:rPr lang="en-US" altLang="zh-TW" sz="2400" b="1" dirty="0">
                <a:effectLst>
                  <a:outerShdw blurRad="38100" dist="38100" dir="2700000" algn="tl">
                    <a:srgbClr val="000000">
                      <a:alpha val="43137"/>
                    </a:srgbClr>
                  </a:outerShdw>
                </a:effectLst>
              </a:rPr>
              <a:t>/include/</a:t>
            </a:r>
            <a:r>
              <a:rPr lang="en-US" altLang="zh-TW" sz="2400" b="1" dirty="0" err="1">
                <a:effectLst>
                  <a:outerShdw blurRad="38100" dist="38100" dir="2700000" algn="tl">
                    <a:srgbClr val="000000">
                      <a:alpha val="43137"/>
                    </a:srgbClr>
                  </a:outerShdw>
                </a:effectLst>
              </a:rPr>
              <a:t>elf.h</a:t>
            </a:r>
            <a:endParaRPr lang="zh-TW" altLang="en-US" sz="2400" b="1" dirty="0">
              <a:effectLst>
                <a:outerShdw blurRad="38100" dist="38100" dir="2700000" algn="tl">
                  <a:srgbClr val="000000">
                    <a:alpha val="43137"/>
                  </a:srgbClr>
                </a:outerShdw>
              </a:effectLst>
            </a:endParaRPr>
          </a:p>
        </p:txBody>
      </p:sp>
      <p:sp>
        <p:nvSpPr>
          <p:cNvPr id="5" name="矩形 4"/>
          <p:cNvSpPr/>
          <p:nvPr/>
        </p:nvSpPr>
        <p:spPr>
          <a:xfrm>
            <a:off x="3935382" y="2084656"/>
            <a:ext cx="4407169" cy="300082"/>
          </a:xfrm>
          <a:prstGeom prst="rect">
            <a:avLst/>
          </a:prstGeom>
        </p:spPr>
        <p:txBody>
          <a:bodyPr wrap="none">
            <a:spAutoFit/>
          </a:bodyPr>
          <a:lstStyle/>
          <a:p>
            <a:r>
              <a:rPr lang="en-US" altLang="zh-TW" sz="1350" dirty="0"/>
              <a:t>http://minirighi.sourceforge.net/html/elf32_8h-source.html</a:t>
            </a:r>
            <a:endParaRPr lang="zh-TW" altLang="en-US" sz="1350" dirty="0"/>
          </a:p>
        </p:txBody>
      </p:sp>
      <p:graphicFrame>
        <p:nvGraphicFramePr>
          <p:cNvPr id="6" name="表格 5"/>
          <p:cNvGraphicFramePr>
            <a:graphicFrameLocks noGrp="1"/>
          </p:cNvGraphicFramePr>
          <p:nvPr>
            <p:extLst>
              <p:ext uri="{D42A27DB-BD31-4B8C-83A1-F6EECF244321}">
                <p14:modId xmlns:p14="http://schemas.microsoft.com/office/powerpoint/2010/main" val="2986149533"/>
              </p:ext>
            </p:extLst>
          </p:nvPr>
        </p:nvGraphicFramePr>
        <p:xfrm>
          <a:off x="4060934" y="2521464"/>
          <a:ext cx="4119240" cy="3059430"/>
        </p:xfrm>
        <a:graphic>
          <a:graphicData uri="http://schemas.openxmlformats.org/drawingml/2006/table">
            <a:tbl>
              <a:tblPr firstRow="1" bandRow="1">
                <a:tableStyleId>{5C22544A-7EE6-4342-B048-85BDC9FD1C3A}</a:tableStyleId>
              </a:tblPr>
              <a:tblGrid>
                <a:gridCol w="1165975"/>
                <a:gridCol w="2953265"/>
              </a:tblGrid>
              <a:tr h="278130">
                <a:tc>
                  <a:txBody>
                    <a:bodyPr/>
                    <a:lstStyle/>
                    <a:p>
                      <a:endParaRPr lang="zh-TW" altLang="en-US" sz="1000" dirty="0"/>
                    </a:p>
                  </a:txBody>
                  <a:tcPr marL="68580" marR="68580" marT="34290" marB="34290"/>
                </a:tc>
                <a:tc>
                  <a:txBody>
                    <a:bodyPr/>
                    <a:lstStyle/>
                    <a:p>
                      <a:endParaRPr lang="zh-TW" altLang="en-US" sz="1000"/>
                    </a:p>
                  </a:txBody>
                  <a:tcPr marL="68580" marR="68580" marT="34290" marB="34290"/>
                </a:tc>
              </a:tr>
              <a:tr h="278130">
                <a:tc>
                  <a:txBody>
                    <a:bodyPr/>
                    <a:lstStyle/>
                    <a:p>
                      <a:r>
                        <a:rPr lang="en-US" altLang="zh-TW" sz="1200" dirty="0" err="1" smtClean="0"/>
                        <a:t>sh_name</a:t>
                      </a:r>
                      <a:endParaRPr lang="zh-TW" altLang="en-US" sz="1200" dirty="0"/>
                    </a:p>
                  </a:txBody>
                  <a:tcPr marL="68580" marR="68580" marT="34290" marB="34290"/>
                </a:tc>
                <a:tc>
                  <a:txBody>
                    <a:bodyPr/>
                    <a:lstStyle/>
                    <a:p>
                      <a:r>
                        <a:rPr lang="en-US" altLang="zh-TW" sz="1100" dirty="0" smtClean="0"/>
                        <a:t>Section name</a:t>
                      </a:r>
                      <a:r>
                        <a:rPr lang="zh-TW" altLang="en-US" sz="1100" dirty="0" smtClean="0"/>
                        <a:t>區段名稱</a:t>
                      </a:r>
                      <a:endParaRPr lang="en-US" altLang="zh-TW" sz="1100" dirty="0" smtClean="0"/>
                    </a:p>
                  </a:txBody>
                  <a:tcPr marL="68580" marR="68580" marT="34290" marB="34290"/>
                </a:tc>
              </a:tr>
              <a:tr h="278130">
                <a:tc>
                  <a:txBody>
                    <a:bodyPr/>
                    <a:lstStyle/>
                    <a:p>
                      <a:r>
                        <a:rPr lang="en-US" altLang="zh-TW" sz="1200" dirty="0" err="1" smtClean="0"/>
                        <a:t>sh_type</a:t>
                      </a:r>
                      <a:endParaRPr lang="zh-TW" altLang="en-US" sz="1200" dirty="0"/>
                    </a:p>
                  </a:txBody>
                  <a:tcPr marL="68580" marR="68580" marT="34290" marB="34290"/>
                </a:tc>
                <a:tc>
                  <a:txBody>
                    <a:bodyPr/>
                    <a:lstStyle/>
                    <a:p>
                      <a:r>
                        <a:rPr lang="en-US" altLang="zh-TW" sz="1100" dirty="0" smtClean="0"/>
                        <a:t>Section type </a:t>
                      </a:r>
                      <a:r>
                        <a:rPr lang="zh-TW" altLang="en-US" sz="1100" dirty="0" smtClean="0"/>
                        <a:t>區段類型</a:t>
                      </a:r>
                      <a:endParaRPr lang="zh-TW" altLang="en-US" sz="1100" dirty="0"/>
                    </a:p>
                  </a:txBody>
                  <a:tcPr marL="68580" marR="68580" marT="34290" marB="34290"/>
                </a:tc>
              </a:tr>
              <a:tr h="278130">
                <a:tc>
                  <a:txBody>
                    <a:bodyPr/>
                    <a:lstStyle/>
                    <a:p>
                      <a:r>
                        <a:rPr lang="en-US" altLang="zh-TW" sz="1200" dirty="0" err="1" smtClean="0"/>
                        <a:t>sh_flags</a:t>
                      </a:r>
                      <a:endParaRPr lang="zh-TW" altLang="en-US" sz="1200" dirty="0"/>
                    </a:p>
                  </a:txBody>
                  <a:tcPr marL="68580" marR="68580" marT="34290" marB="34290"/>
                </a:tc>
                <a:tc>
                  <a:txBody>
                    <a:bodyPr/>
                    <a:lstStyle/>
                    <a:p>
                      <a:r>
                        <a:rPr lang="en-US" altLang="zh-TW" sz="1100" dirty="0" smtClean="0"/>
                        <a:t>Section flag </a:t>
                      </a:r>
                      <a:r>
                        <a:rPr lang="zh-TW" altLang="en-US" sz="1100" dirty="0" smtClean="0"/>
                        <a:t>區段旗標位元</a:t>
                      </a:r>
                      <a:endParaRPr lang="zh-TW" altLang="en-US" sz="1100" dirty="0"/>
                    </a:p>
                  </a:txBody>
                  <a:tcPr marL="68580" marR="68580" marT="34290" marB="34290"/>
                </a:tc>
              </a:tr>
              <a:tr h="278130">
                <a:tc>
                  <a:txBody>
                    <a:bodyPr/>
                    <a:lstStyle/>
                    <a:p>
                      <a:r>
                        <a:rPr lang="en-US" altLang="zh-TW" sz="1200" dirty="0" err="1" smtClean="0"/>
                        <a:t>sh_addr</a:t>
                      </a:r>
                      <a:endParaRPr lang="zh-TW" altLang="en-US" sz="1200" dirty="0"/>
                    </a:p>
                  </a:txBody>
                  <a:tcPr marL="68580" marR="68580" marT="34290" marB="34290"/>
                </a:tc>
                <a:tc>
                  <a:txBody>
                    <a:bodyPr/>
                    <a:lstStyle/>
                    <a:p>
                      <a:r>
                        <a:rPr lang="en-US" altLang="zh-TW" sz="1100" dirty="0" smtClean="0"/>
                        <a:t>Section Address </a:t>
                      </a:r>
                      <a:r>
                        <a:rPr lang="zh-TW" altLang="en-US" sz="1100" dirty="0" smtClean="0"/>
                        <a:t>區段虛擬位址</a:t>
                      </a:r>
                      <a:endParaRPr lang="zh-TW" altLang="en-US" sz="1100" dirty="0"/>
                    </a:p>
                  </a:txBody>
                  <a:tcPr marL="68580" marR="68580" marT="34290" marB="34290"/>
                </a:tc>
              </a:tr>
              <a:tr h="278130">
                <a:tc>
                  <a:txBody>
                    <a:bodyPr/>
                    <a:lstStyle/>
                    <a:p>
                      <a:r>
                        <a:rPr lang="en-US" altLang="zh-TW" sz="1200" dirty="0" err="1" smtClean="0"/>
                        <a:t>sh_offset</a:t>
                      </a:r>
                      <a:endParaRPr lang="zh-TW" altLang="en-US" sz="1200" dirty="0"/>
                    </a:p>
                  </a:txBody>
                  <a:tcPr marL="68580" marR="68580" marT="34290" marB="34290"/>
                </a:tc>
                <a:tc>
                  <a:txBody>
                    <a:bodyPr/>
                    <a:lstStyle/>
                    <a:p>
                      <a:r>
                        <a:rPr lang="en-US" altLang="zh-TW" sz="1100" dirty="0" smtClean="0"/>
                        <a:t>Section Offset </a:t>
                      </a:r>
                      <a:r>
                        <a:rPr lang="zh-TW" altLang="en-US" sz="1100" dirty="0" smtClean="0"/>
                        <a:t>區段偏移</a:t>
                      </a:r>
                      <a:endParaRPr lang="zh-TW" altLang="en-US" sz="1100" dirty="0"/>
                    </a:p>
                  </a:txBody>
                  <a:tcPr marL="68580" marR="68580" marT="34290" marB="34290"/>
                </a:tc>
              </a:tr>
              <a:tr h="278130">
                <a:tc>
                  <a:txBody>
                    <a:bodyPr/>
                    <a:lstStyle/>
                    <a:p>
                      <a:r>
                        <a:rPr lang="en-US" altLang="zh-TW" sz="1200" dirty="0" err="1" smtClean="0"/>
                        <a:t>sh_size</a:t>
                      </a:r>
                      <a:endParaRPr lang="zh-TW" altLang="en-US" sz="1200" dirty="0"/>
                    </a:p>
                  </a:txBody>
                  <a:tcPr marL="68580" marR="68580" marT="34290" marB="34290"/>
                </a:tc>
                <a:tc>
                  <a:txBody>
                    <a:bodyPr/>
                    <a:lstStyle/>
                    <a:p>
                      <a:r>
                        <a:rPr lang="en-US" altLang="zh-TW" sz="1100" dirty="0" smtClean="0"/>
                        <a:t>Section Size </a:t>
                      </a:r>
                      <a:r>
                        <a:rPr lang="zh-TW" altLang="en-US" sz="1100" dirty="0" smtClean="0"/>
                        <a:t>區段長度</a:t>
                      </a:r>
                      <a:endParaRPr lang="zh-TW" altLang="en-US" sz="1100" dirty="0"/>
                    </a:p>
                  </a:txBody>
                  <a:tcPr marL="68580" marR="68580" marT="34290" marB="34290"/>
                </a:tc>
              </a:tr>
              <a:tr h="278130">
                <a:tc>
                  <a:txBody>
                    <a:bodyPr/>
                    <a:lstStyle/>
                    <a:p>
                      <a:r>
                        <a:rPr lang="en-US" altLang="zh-TW" sz="1200" dirty="0" err="1" smtClean="0"/>
                        <a:t>sh_link</a:t>
                      </a:r>
                      <a:endParaRPr lang="zh-TW" altLang="en-US" sz="1200" dirty="0"/>
                    </a:p>
                  </a:txBody>
                  <a:tcPr marL="68580" marR="68580" marT="34290" marB="34290"/>
                </a:tc>
                <a:tc>
                  <a:txBody>
                    <a:bodyPr/>
                    <a:lstStyle/>
                    <a:p>
                      <a:r>
                        <a:rPr lang="en-US" altLang="zh-TW" sz="1100" dirty="0" smtClean="0"/>
                        <a:t>Section Link </a:t>
                      </a:r>
                      <a:r>
                        <a:rPr lang="zh-TW" altLang="en-US" sz="1100" dirty="0" smtClean="0"/>
                        <a:t>區段連結</a:t>
                      </a:r>
                      <a:endParaRPr lang="zh-TW" altLang="en-US" sz="1100" dirty="0"/>
                    </a:p>
                  </a:txBody>
                  <a:tcPr marL="68580" marR="68580" marT="34290" marB="34290"/>
                </a:tc>
              </a:tr>
              <a:tr h="278130">
                <a:tc>
                  <a:txBody>
                    <a:bodyPr/>
                    <a:lstStyle/>
                    <a:p>
                      <a:r>
                        <a:rPr lang="en-US" altLang="zh-TW" sz="1200" dirty="0" err="1" smtClean="0"/>
                        <a:t>sh_info</a:t>
                      </a:r>
                      <a:endParaRPr lang="zh-TW" altLang="en-US" sz="1200" dirty="0"/>
                    </a:p>
                  </a:txBody>
                  <a:tcPr marL="68580" marR="68580" marT="34290" marB="34290"/>
                </a:tc>
                <a:tc>
                  <a:txBody>
                    <a:bodyPr/>
                    <a:lstStyle/>
                    <a:p>
                      <a:r>
                        <a:rPr lang="en-US" altLang="zh-TW" sz="1100" dirty="0" smtClean="0"/>
                        <a:t>Section Information </a:t>
                      </a:r>
                      <a:r>
                        <a:rPr lang="zh-TW" altLang="en-US" sz="1100" dirty="0" smtClean="0"/>
                        <a:t>區段資訊</a:t>
                      </a:r>
                      <a:endParaRPr lang="zh-TW" altLang="en-US" sz="1100" dirty="0"/>
                    </a:p>
                  </a:txBody>
                  <a:tcPr marL="68580" marR="68580" marT="34290" marB="34290"/>
                </a:tc>
              </a:tr>
              <a:tr h="278130">
                <a:tc>
                  <a:txBody>
                    <a:bodyPr/>
                    <a:lstStyle/>
                    <a:p>
                      <a:r>
                        <a:rPr lang="en-US" altLang="zh-TW" sz="1200" dirty="0" err="1" smtClean="0"/>
                        <a:t>sh_</a:t>
                      </a:r>
                      <a:r>
                        <a:rPr lang="en-US" altLang="zh-TW" sz="1200" b="1" dirty="0" err="1" smtClean="0">
                          <a:solidFill>
                            <a:srgbClr val="FF0000"/>
                          </a:solidFill>
                          <a:effectLst>
                            <a:outerShdw blurRad="38100" dist="38100" dir="2700000" algn="tl">
                              <a:srgbClr val="000000">
                                <a:alpha val="43137"/>
                              </a:srgbClr>
                            </a:outerShdw>
                          </a:effectLst>
                        </a:rPr>
                        <a:t>addr</a:t>
                      </a:r>
                      <a:r>
                        <a:rPr lang="en-US" altLang="zh-TW" sz="1200" dirty="0" err="1" smtClean="0"/>
                        <a:t>align</a:t>
                      </a:r>
                      <a:endParaRPr lang="zh-TW" altLang="en-US" sz="1200" dirty="0"/>
                    </a:p>
                  </a:txBody>
                  <a:tcPr marL="68580" marR="68580" marT="34290" marB="34290"/>
                </a:tc>
                <a:tc>
                  <a:txBody>
                    <a:bodyPr/>
                    <a:lstStyle/>
                    <a:p>
                      <a:r>
                        <a:rPr lang="en-US" altLang="zh-TW" sz="1100" dirty="0" smtClean="0"/>
                        <a:t>Section Address Alignment </a:t>
                      </a:r>
                      <a:r>
                        <a:rPr lang="zh-TW" altLang="en-US" sz="1100" dirty="0" smtClean="0"/>
                        <a:t>區段位址對齊</a:t>
                      </a:r>
                      <a:endParaRPr lang="zh-TW" altLang="en-US" sz="1100" dirty="0"/>
                    </a:p>
                  </a:txBody>
                  <a:tcPr marL="68580" marR="68580" marT="34290" marB="34290"/>
                </a:tc>
              </a:tr>
              <a:tr h="278130">
                <a:tc>
                  <a:txBody>
                    <a:bodyPr/>
                    <a:lstStyle/>
                    <a:p>
                      <a:r>
                        <a:rPr lang="en-US" altLang="zh-TW" sz="1200" dirty="0" err="1" smtClean="0"/>
                        <a:t>sh_</a:t>
                      </a:r>
                      <a:r>
                        <a:rPr lang="en-US" altLang="zh-TW" sz="1200" b="1" dirty="0" err="1" smtClean="0">
                          <a:solidFill>
                            <a:srgbClr val="FF0000"/>
                          </a:solidFill>
                          <a:effectLst>
                            <a:outerShdw blurRad="38100" dist="38100" dir="2700000" algn="tl">
                              <a:srgbClr val="000000">
                                <a:alpha val="43137"/>
                              </a:srgbClr>
                            </a:outerShdw>
                          </a:effectLst>
                        </a:rPr>
                        <a:t>ent</a:t>
                      </a:r>
                      <a:r>
                        <a:rPr lang="en-US" altLang="zh-TW" sz="1200" dirty="0" err="1" smtClean="0"/>
                        <a:t>size</a:t>
                      </a:r>
                      <a:endParaRPr lang="zh-TW" altLang="en-US" sz="1200" dirty="0"/>
                    </a:p>
                  </a:txBody>
                  <a:tcPr marL="68580" marR="68580" marT="34290" marB="34290"/>
                </a:tc>
                <a:tc>
                  <a:txBody>
                    <a:bodyPr/>
                    <a:lstStyle/>
                    <a:p>
                      <a:r>
                        <a:rPr lang="en-US" altLang="zh-TW" sz="1100" dirty="0" smtClean="0"/>
                        <a:t>Section Entry Size </a:t>
                      </a:r>
                      <a:r>
                        <a:rPr lang="zh-TW" altLang="en-US" sz="1100" dirty="0" smtClean="0"/>
                        <a:t>區段項目長度</a:t>
                      </a:r>
                      <a:endParaRPr lang="zh-TW" altLang="en-US" sz="1100" dirty="0"/>
                    </a:p>
                  </a:txBody>
                  <a:tcPr marL="68580" marR="68580" marT="34290" marB="34290"/>
                </a:tc>
              </a:tr>
            </a:tbl>
          </a:graphicData>
        </a:graphic>
      </p:graphicFrame>
      <p:sp>
        <p:nvSpPr>
          <p:cNvPr id="7" name="矩形圖說文字 6"/>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dirty="0"/>
              <a:t>The ELF </a:t>
            </a:r>
            <a:r>
              <a:rPr lang="en-US" altLang="zh-TW" sz="4000" dirty="0" smtClean="0"/>
              <a:t>Header</a:t>
            </a:r>
            <a:r>
              <a:rPr lang="en-US" altLang="zh-TW" sz="4000" dirty="0"/>
              <a:t>Elf32_Shdr</a:t>
            </a:r>
            <a:br>
              <a:rPr lang="en-US" altLang="zh-TW" sz="4000" dirty="0"/>
            </a:br>
            <a:r>
              <a:rPr lang="zh-TW" altLang="en-US" sz="1600" dirty="0"/>
              <a:t>段述項</a:t>
            </a:r>
            <a:r>
              <a:rPr lang="en-US" altLang="zh-TW" sz="1600" dirty="0"/>
              <a:t>(Section Descriptor</a:t>
            </a:r>
            <a:r>
              <a:rPr lang="en-US" altLang="zh-TW" sz="1600" dirty="0" smtClean="0"/>
              <a:t>)</a:t>
            </a:r>
            <a:endParaRPr lang="zh-TW" altLang="en-US" sz="1600" dirty="0"/>
          </a:p>
          <a:p>
            <a:pPr algn="ctr"/>
            <a:endParaRPr lang="zh-TW" altLang="en-US" dirty="0"/>
          </a:p>
        </p:txBody>
      </p:sp>
    </p:spTree>
    <p:extLst>
      <p:ext uri="{BB962C8B-B14F-4D97-AF65-F5344CB8AC3E}">
        <p14:creationId xmlns:p14="http://schemas.microsoft.com/office/powerpoint/2010/main" val="301128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b="746"/>
          <a:stretch/>
        </p:blipFill>
        <p:spPr>
          <a:xfrm>
            <a:off x="0" y="2205030"/>
            <a:ext cx="6958154" cy="2736934"/>
          </a:xfrm>
          <a:prstGeom prst="rect">
            <a:avLst/>
          </a:prstGeom>
        </p:spPr>
      </p:pic>
      <p:sp>
        <p:nvSpPr>
          <p:cNvPr id="7" name="矩形 6"/>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8" name="矩形 7"/>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a:t>劃</a:t>
            </a:r>
            <a:r>
              <a:rPr lang="zh-TW" altLang="en-US" sz="3200" dirty="0" smtClean="0"/>
              <a:t>出記憶體布局</a:t>
            </a:r>
            <a:endParaRPr lang="zh-TW" altLang="en-US" sz="3200" b="1" dirty="0">
              <a:solidFill>
                <a:schemeClr val="tx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5657532" y="1511928"/>
            <a:ext cx="3329843" cy="4635375"/>
          </a:xfrm>
          <a:prstGeom prst="rect">
            <a:avLst/>
          </a:prstGeom>
        </p:spPr>
      </p:pic>
    </p:spTree>
    <p:extLst>
      <p:ext uri="{BB962C8B-B14F-4D97-AF65-F5344CB8AC3E}">
        <p14:creationId xmlns:p14="http://schemas.microsoft.com/office/powerpoint/2010/main" val="4010286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l="11598" t="32971" r="15058" b="11750"/>
          <a:stretch/>
        </p:blipFill>
        <p:spPr>
          <a:xfrm>
            <a:off x="284130" y="1250377"/>
            <a:ext cx="8932236" cy="5385813"/>
          </a:xfrm>
          <a:prstGeom prst="rect">
            <a:avLst/>
          </a:prstGeom>
        </p:spPr>
      </p:pic>
      <p:sp>
        <p:nvSpPr>
          <p:cNvPr id="6" name="矩形 5"/>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dirty="0" smtClean="0">
                <a:solidFill>
                  <a:srgbClr val="FFFF00"/>
                </a:solidFill>
              </a:rPr>
              <a:t>program</a:t>
            </a:r>
            <a:r>
              <a:rPr lang="en-US" altLang="zh-TW" sz="3200" dirty="0" smtClean="0"/>
              <a:t> </a:t>
            </a:r>
            <a:r>
              <a:rPr lang="en-US" altLang="zh-TW" sz="3200" dirty="0" smtClean="0">
                <a:solidFill>
                  <a:schemeClr val="tx1"/>
                </a:solidFill>
              </a:rPr>
              <a:t>header</a:t>
            </a:r>
            <a:endParaRPr lang="zh-TW" altLang="en-US" sz="3200" dirty="0">
              <a:solidFill>
                <a:schemeClr val="tx1"/>
              </a:solidFill>
            </a:endParaRPr>
          </a:p>
        </p:txBody>
      </p:sp>
      <p:sp>
        <p:nvSpPr>
          <p:cNvPr id="8" name="矩形 7"/>
          <p:cNvSpPr/>
          <p:nvPr/>
        </p:nvSpPr>
        <p:spPr>
          <a:xfrm>
            <a:off x="6053923" y="727157"/>
            <a:ext cx="2985882"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-l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pic>
        <p:nvPicPr>
          <p:cNvPr id="9" name="圖片 8"/>
          <p:cNvPicPr>
            <a:picLocks noChangeAspect="1"/>
          </p:cNvPicPr>
          <p:nvPr/>
        </p:nvPicPr>
        <p:blipFill rotWithShape="1">
          <a:blip r:embed="rId3"/>
          <a:srcRect t="59163" b="3159"/>
          <a:stretch/>
        </p:blipFill>
        <p:spPr>
          <a:xfrm>
            <a:off x="674719" y="3553984"/>
            <a:ext cx="8151058" cy="2303931"/>
          </a:xfrm>
          <a:prstGeom prst="rect">
            <a:avLst/>
          </a:prstGeom>
        </p:spPr>
      </p:pic>
    </p:spTree>
    <p:extLst>
      <p:ext uri="{BB962C8B-B14F-4D97-AF65-F5344CB8AC3E}">
        <p14:creationId xmlns:p14="http://schemas.microsoft.com/office/powerpoint/2010/main" val="226025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t>重定表</a:t>
            </a:r>
            <a:r>
              <a:rPr lang="en-US" altLang="zh-TW" sz="3600" dirty="0"/>
              <a:t>(Relocation Table)</a:t>
            </a:r>
            <a:endParaRPr lang="zh-TW" altLang="en-US" sz="3600" dirty="0"/>
          </a:p>
          <a:p>
            <a:pPr algn="ctr"/>
            <a:endParaRPr lang="zh-TW" altLang="en-US" dirty="0"/>
          </a:p>
        </p:txBody>
      </p:sp>
    </p:spTree>
    <p:extLst>
      <p:ext uri="{BB962C8B-B14F-4D97-AF65-F5344CB8AC3E}">
        <p14:creationId xmlns:p14="http://schemas.microsoft.com/office/powerpoint/2010/main" val="3984882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dirty="0">
                <a:solidFill>
                  <a:srgbClr val="FFFF00"/>
                </a:solidFill>
              </a:rPr>
              <a:t>重定表</a:t>
            </a:r>
            <a:r>
              <a:rPr lang="en-US" altLang="zh-TW" sz="3200" dirty="0">
                <a:solidFill>
                  <a:srgbClr val="FFFF00"/>
                </a:solidFill>
              </a:rPr>
              <a:t>(Relocation Table</a:t>
            </a:r>
            <a:r>
              <a:rPr lang="en-US" altLang="zh-TW" sz="3200" dirty="0" smtClean="0">
                <a:solidFill>
                  <a:srgbClr val="FFFF00"/>
                </a:solidFill>
              </a:rPr>
              <a:t>)</a:t>
            </a:r>
          </a:p>
          <a:p>
            <a:r>
              <a:rPr lang="en-US" altLang="zh-TW" sz="2000" dirty="0"/>
              <a:t>Examining the Relocation </a:t>
            </a:r>
            <a:r>
              <a:rPr lang="en-US" altLang="zh-TW" sz="2000" dirty="0" smtClean="0"/>
              <a:t>Section</a:t>
            </a:r>
            <a:endParaRPr lang="zh-TW" altLang="en-US" sz="2000" dirty="0"/>
          </a:p>
        </p:txBody>
      </p:sp>
      <p:pic>
        <p:nvPicPr>
          <p:cNvPr id="2" name="圖片 1"/>
          <p:cNvPicPr>
            <a:picLocks noChangeAspect="1"/>
          </p:cNvPicPr>
          <p:nvPr/>
        </p:nvPicPr>
        <p:blipFill>
          <a:blip r:embed="rId2"/>
          <a:stretch>
            <a:fillRect/>
          </a:stretch>
        </p:blipFill>
        <p:spPr>
          <a:xfrm>
            <a:off x="467286" y="2188478"/>
            <a:ext cx="8236388" cy="4050957"/>
          </a:xfrm>
          <a:prstGeom prst="rect">
            <a:avLst/>
          </a:prstGeom>
        </p:spPr>
      </p:pic>
      <p:sp>
        <p:nvSpPr>
          <p:cNvPr id="9" name="矩形 8"/>
          <p:cNvSpPr/>
          <p:nvPr/>
        </p:nvSpPr>
        <p:spPr>
          <a:xfrm>
            <a:off x="4209974" y="1147483"/>
            <a:ext cx="3592843" cy="584775"/>
          </a:xfrm>
          <a:prstGeom prst="rect">
            <a:avLst/>
          </a:prstGeom>
          <a:solidFill>
            <a:srgbClr val="002060"/>
          </a:solidFill>
        </p:spPr>
        <p:txBody>
          <a:bodyPr wrap="none">
            <a:spAutoFit/>
          </a:bodyPr>
          <a:lstStyle/>
          <a:p>
            <a:r>
              <a:rPr lang="en-US" altLang="zh-TW" sz="3200" dirty="0" err="1">
                <a:solidFill>
                  <a:schemeClr val="bg1"/>
                </a:solidFill>
              </a:rPr>
              <a:t>readelf</a:t>
            </a:r>
            <a:r>
              <a:rPr lang="en-US" altLang="zh-TW" sz="3200" dirty="0">
                <a:solidFill>
                  <a:schemeClr val="bg1"/>
                </a:solidFill>
              </a:rPr>
              <a:t> </a:t>
            </a:r>
            <a:r>
              <a:rPr lang="en-US" altLang="zh-TW" sz="3200" dirty="0">
                <a:solidFill>
                  <a:srgbClr val="FFFF00"/>
                </a:solidFill>
              </a:rPr>
              <a:t>-r </a:t>
            </a:r>
            <a:r>
              <a:rPr lang="en-US" altLang="zh-TW" sz="3200" dirty="0" err="1">
                <a:solidFill>
                  <a:schemeClr val="bg1"/>
                </a:solidFill>
              </a:rPr>
              <a:t>helloCTFer</a:t>
            </a:r>
            <a:endParaRPr lang="zh-TW" altLang="en-US" sz="3200" dirty="0">
              <a:solidFill>
                <a:schemeClr val="bg1"/>
              </a:solidFill>
            </a:endParaRPr>
          </a:p>
        </p:txBody>
      </p:sp>
    </p:spTree>
    <p:extLst>
      <p:ext uri="{BB962C8B-B14F-4D97-AF65-F5344CB8AC3E}">
        <p14:creationId xmlns:p14="http://schemas.microsoft.com/office/powerpoint/2010/main" val="2763316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5441" y="147842"/>
            <a:ext cx="8747701" cy="6560776"/>
          </a:xfrm>
          <a:prstGeom prst="rect">
            <a:avLst/>
          </a:prstGeom>
        </p:spPr>
      </p:pic>
    </p:spTree>
    <p:extLst>
      <p:ext uri="{BB962C8B-B14F-4D97-AF65-F5344CB8AC3E}">
        <p14:creationId xmlns:p14="http://schemas.microsoft.com/office/powerpoint/2010/main" val="13710490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5"/>
            <a:ext cx="7886700" cy="2449195"/>
          </a:xfrm>
        </p:spPr>
        <p:txBody>
          <a:bodyPr/>
          <a:lstStyle/>
          <a:p>
            <a:r>
              <a:rPr lang="zh-TW" altLang="en-US" dirty="0"/>
              <a:t>每一個目的檔都會有一個對應的符號</a:t>
            </a:r>
            <a:r>
              <a:rPr lang="zh-TW" altLang="en-US" dirty="0" smtClean="0"/>
              <a:t>表</a:t>
            </a:r>
            <a:r>
              <a:rPr lang="en-US" altLang="zh-TW" dirty="0" smtClean="0"/>
              <a:t>(Symbol Table)</a:t>
            </a:r>
            <a:r>
              <a:rPr lang="zh-TW" altLang="en-US" dirty="0" smtClean="0"/>
              <a:t>，來記錄目的</a:t>
            </a:r>
            <a:r>
              <a:rPr lang="zh-TW" altLang="en-US" dirty="0"/>
              <a:t>檔中所用到的所有符號</a:t>
            </a:r>
            <a:r>
              <a:rPr lang="zh-TW" altLang="en-US" dirty="0" smtClean="0"/>
              <a:t>。</a:t>
            </a:r>
            <a:endParaRPr lang="en-US" altLang="zh-TW" dirty="0" smtClean="0"/>
          </a:p>
          <a:p>
            <a:r>
              <a:rPr lang="zh-TW" altLang="en-US" dirty="0" smtClean="0"/>
              <a:t>每</a:t>
            </a:r>
            <a:r>
              <a:rPr lang="zh-TW" altLang="en-US" dirty="0"/>
              <a:t>個定義的符號有</a:t>
            </a:r>
            <a:r>
              <a:rPr lang="zh-TW" altLang="en-US" dirty="0" smtClean="0"/>
              <a:t>一個對應值</a:t>
            </a:r>
            <a:r>
              <a:rPr lang="zh-TW" altLang="en-US" dirty="0"/>
              <a:t>，叫做符號</a:t>
            </a:r>
            <a:r>
              <a:rPr lang="zh-TW" altLang="en-US" dirty="0" smtClean="0"/>
              <a:t>值</a:t>
            </a:r>
            <a:r>
              <a:rPr lang="en-US" altLang="zh-TW" dirty="0"/>
              <a:t>(</a:t>
            </a:r>
            <a:r>
              <a:rPr lang="en-US" altLang="zh-TW" dirty="0" smtClean="0"/>
              <a:t>Symbol Value)</a:t>
            </a:r>
            <a:endParaRPr lang="en-US" altLang="zh-TW" dirty="0"/>
          </a:p>
          <a:p>
            <a:r>
              <a:rPr lang="zh-TW" altLang="en-US" dirty="0" smtClean="0"/>
              <a:t>對於</a:t>
            </a:r>
            <a:r>
              <a:rPr lang="zh-TW" altLang="en-US" dirty="0"/>
              <a:t>變數和函</a:t>
            </a:r>
            <a:r>
              <a:rPr lang="zh-TW" altLang="en-US" dirty="0" smtClean="0"/>
              <a:t>式說</a:t>
            </a:r>
            <a:r>
              <a:rPr lang="zh-TW" altLang="en-US" dirty="0"/>
              <a:t>，</a:t>
            </a:r>
            <a:r>
              <a:rPr lang="zh-TW" altLang="en-US" b="1" dirty="0">
                <a:solidFill>
                  <a:srgbClr val="C00000"/>
                </a:solidFill>
                <a:effectLst>
                  <a:outerShdw blurRad="38100" dist="38100" dir="2700000" algn="tl">
                    <a:srgbClr val="000000">
                      <a:alpha val="43137"/>
                    </a:srgbClr>
                  </a:outerShdw>
                </a:effectLst>
              </a:rPr>
              <a:t>符號值</a:t>
            </a:r>
            <a:r>
              <a:rPr lang="zh-TW" altLang="en-US" dirty="0"/>
              <a:t>就是它們的位址。</a:t>
            </a:r>
          </a:p>
        </p:txBody>
      </p:sp>
      <p:sp>
        <p:nvSpPr>
          <p:cNvPr id="4" name="矩形圖說文字 3"/>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600" dirty="0"/>
              <a:t>符號表</a:t>
            </a:r>
            <a:r>
              <a:rPr lang="en-US" altLang="zh-TW" sz="3600" dirty="0"/>
              <a:t>(Symbol Table)</a:t>
            </a:r>
            <a:endParaRPr lang="zh-TW" altLang="en-US" sz="3600" dirty="0"/>
          </a:p>
          <a:p>
            <a:pPr algn="ctr"/>
            <a:endParaRPr lang="zh-TW" altLang="en-US" dirty="0"/>
          </a:p>
        </p:txBody>
      </p:sp>
    </p:spTree>
    <p:extLst>
      <p:ext uri="{BB962C8B-B14F-4D97-AF65-F5344CB8AC3E}">
        <p14:creationId xmlns:p14="http://schemas.microsoft.com/office/powerpoint/2010/main" val="39617742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內容版面配置區 11"/>
          <p:cNvPicPr>
            <a:picLocks noGrp="1" noChangeAspect="1"/>
          </p:cNvPicPr>
          <p:nvPr>
            <p:ph idx="1"/>
          </p:nvPr>
        </p:nvPicPr>
        <p:blipFill>
          <a:blip r:embed="rId2"/>
          <a:stretch>
            <a:fillRect/>
          </a:stretch>
        </p:blipFill>
        <p:spPr>
          <a:xfrm>
            <a:off x="537224" y="1250377"/>
            <a:ext cx="7765317" cy="5584049"/>
          </a:xfrm>
          <a:prstGeom prst="rect">
            <a:avLst/>
          </a:prstGeom>
        </p:spPr>
      </p:pic>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符號表</a:t>
            </a:r>
            <a:r>
              <a:rPr lang="en-US" altLang="zh-TW" sz="3200" b="1" dirty="0" smtClean="0">
                <a:solidFill>
                  <a:srgbClr val="002060"/>
                </a:solidFill>
                <a:effectLst>
                  <a:outerShdw blurRad="38100" dist="38100" dir="2700000" algn="tl">
                    <a:srgbClr val="000000">
                      <a:alpha val="43137"/>
                    </a:srgbClr>
                  </a:outerShdw>
                </a:effectLst>
              </a:rPr>
              <a:t>sys</a:t>
            </a:r>
            <a:r>
              <a:rPr lang="en-US" altLang="zh-TW" sz="3200" b="1" dirty="0" smtClean="0">
                <a:solidFill>
                  <a:srgbClr val="FFFF00"/>
                </a:solidFill>
                <a:effectLst>
                  <a:outerShdw blurRad="38100" dist="38100" dir="2700000" algn="tl">
                    <a:srgbClr val="000000">
                      <a:alpha val="43137"/>
                    </a:srgbClr>
                  </a:outerShdw>
                </a:effectLst>
              </a:rPr>
              <a:t>te</a:t>
            </a:r>
            <a:r>
              <a:rPr lang="en-US" altLang="zh-TW" sz="3200" b="1" dirty="0">
                <a:solidFill>
                  <a:srgbClr val="FFFF00"/>
                </a:solidFill>
                <a:effectLst>
                  <a:outerShdw blurRad="38100" dist="38100" dir="2700000" algn="tl">
                    <a:srgbClr val="000000">
                      <a:alpha val="43137"/>
                    </a:srgbClr>
                  </a:outerShdw>
                </a:effectLst>
              </a:rPr>
              <a:t>m</a:t>
            </a:r>
            <a:r>
              <a:rPr lang="en-US" altLang="zh-TW" sz="3200" b="1" dirty="0" smtClean="0">
                <a:solidFill>
                  <a:srgbClr val="FFFF00"/>
                </a:solidFill>
                <a:effectLst>
                  <a:outerShdw blurRad="38100" dist="38100" dir="2700000" algn="tl">
                    <a:srgbClr val="000000">
                      <a:alpha val="43137"/>
                    </a:srgbClr>
                  </a:outerShdw>
                </a:effectLst>
              </a:rPr>
              <a:t> </a:t>
            </a:r>
            <a:r>
              <a:rPr lang="en-US" altLang="zh-TW" sz="3200" b="1" dirty="0" smtClean="0">
                <a:solidFill>
                  <a:srgbClr val="002060"/>
                </a:solidFill>
                <a:effectLst>
                  <a:outerShdw blurRad="38100" dist="38100" dir="2700000" algn="tl">
                    <a:srgbClr val="000000">
                      <a:alpha val="43137"/>
                    </a:srgbClr>
                  </a:outerShdw>
                </a:effectLst>
              </a:rPr>
              <a:t>Tab</a:t>
            </a:r>
            <a:r>
              <a:rPr lang="en-US" altLang="zh-TW" sz="3200" b="1" dirty="0" smtClean="0">
                <a:solidFill>
                  <a:srgbClr val="FFFF00"/>
                </a:solidFill>
                <a:effectLst>
                  <a:outerShdw blurRad="38100" dist="38100" dir="2700000" algn="tl">
                    <a:srgbClr val="000000">
                      <a:alpha val="43137"/>
                    </a:srgbClr>
                  </a:outerShdw>
                </a:effectLst>
              </a:rPr>
              <a:t>le</a:t>
            </a:r>
            <a:endParaRPr lang="zh-TW" altLang="en-US" sz="3200" b="1" dirty="0">
              <a:solidFill>
                <a:schemeClr val="tx1"/>
              </a:solidFill>
              <a:effectLst>
                <a:outerShdw blurRad="38100" dist="38100" dir="2700000" algn="tl">
                  <a:srgbClr val="000000">
                    <a:alpha val="43137"/>
                  </a:srgbClr>
                </a:outerShdw>
              </a:effectLst>
            </a:endParaRPr>
          </a:p>
        </p:txBody>
      </p:sp>
      <p:sp>
        <p:nvSpPr>
          <p:cNvPr id="6" name="矩形 5"/>
          <p:cNvSpPr/>
          <p:nvPr/>
        </p:nvSpPr>
        <p:spPr>
          <a:xfrm>
            <a:off x="6053923" y="727157"/>
            <a:ext cx="3040384"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-s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11" name="橢圓 10"/>
          <p:cNvSpPr/>
          <p:nvPr/>
        </p:nvSpPr>
        <p:spPr>
          <a:xfrm>
            <a:off x="1720158" y="1520982"/>
            <a:ext cx="968721" cy="4445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1720158" y="3891481"/>
            <a:ext cx="968721" cy="44454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635592" y="6326171"/>
            <a:ext cx="7192979" cy="369332"/>
          </a:xfrm>
          <a:prstGeom prst="rect">
            <a:avLst/>
          </a:prstGeom>
          <a:solidFill>
            <a:srgbClr val="FFFF00"/>
          </a:solidFill>
        </p:spPr>
        <p:txBody>
          <a:bodyPr wrap="square">
            <a:spAutoFit/>
          </a:bodyPr>
          <a:lstStyle/>
          <a:p>
            <a:r>
              <a:rPr lang="en-US" altLang="zh-TW" dirty="0"/>
              <a:t>http://linuxtools-rst.readthedocs.io/zh_CN/latest/tool/readelf.html</a:t>
            </a:r>
            <a:endParaRPr lang="zh-TW" altLang="en-US" dirty="0"/>
          </a:p>
        </p:txBody>
      </p:sp>
      <p:pic>
        <p:nvPicPr>
          <p:cNvPr id="17" name="圖片 16"/>
          <p:cNvPicPr>
            <a:picLocks noChangeAspect="1"/>
          </p:cNvPicPr>
          <p:nvPr/>
        </p:nvPicPr>
        <p:blipFill>
          <a:blip r:embed="rId3"/>
          <a:stretch>
            <a:fillRect/>
          </a:stretch>
        </p:blipFill>
        <p:spPr>
          <a:xfrm>
            <a:off x="1454434" y="4647644"/>
            <a:ext cx="6210390" cy="1614336"/>
          </a:xfrm>
          <a:prstGeom prst="rect">
            <a:avLst/>
          </a:prstGeom>
        </p:spPr>
      </p:pic>
    </p:spTree>
    <p:extLst>
      <p:ext uri="{BB962C8B-B14F-4D97-AF65-F5344CB8AC3E}">
        <p14:creationId xmlns:p14="http://schemas.microsoft.com/office/powerpoint/2010/main" val="2111494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5654" y="1092029"/>
            <a:ext cx="3354345" cy="514254"/>
          </a:xfrm>
        </p:spPr>
        <p:txBody>
          <a:bodyPr>
            <a:normAutofit fontScale="90000"/>
          </a:bodyPr>
          <a:lstStyle/>
          <a:p>
            <a:r>
              <a:rPr lang="zh-TW" altLang="en-US" dirty="0" smtClean="0"/>
              <a:t>各種檔案類型</a:t>
            </a:r>
            <a:endParaRPr lang="zh-TW" altLang="en-US" dirty="0"/>
          </a:p>
        </p:txBody>
      </p:sp>
      <p:graphicFrame>
        <p:nvGraphicFramePr>
          <p:cNvPr id="4" name="內容版面配置區 3"/>
          <p:cNvGraphicFramePr>
            <a:graphicFrameLocks noGrp="1"/>
          </p:cNvGraphicFramePr>
          <p:nvPr>
            <p:ph idx="1"/>
            <p:extLst/>
          </p:nvPr>
        </p:nvGraphicFramePr>
        <p:xfrm>
          <a:off x="597759" y="1923728"/>
          <a:ext cx="8157004" cy="3223260"/>
        </p:xfrm>
        <a:graphic>
          <a:graphicData uri="http://schemas.openxmlformats.org/drawingml/2006/table">
            <a:tbl>
              <a:tblPr firstRow="1" bandRow="1">
                <a:tableStyleId>{5C22544A-7EE6-4342-B048-85BDC9FD1C3A}</a:tableStyleId>
              </a:tblPr>
              <a:tblGrid>
                <a:gridCol w="2540858"/>
                <a:gridCol w="2069757"/>
                <a:gridCol w="3546389"/>
              </a:tblGrid>
              <a:tr h="278130">
                <a:tc>
                  <a:txBody>
                    <a:bodyPr/>
                    <a:lstStyle/>
                    <a:p>
                      <a:endParaRPr lang="zh-TW" altLang="en-US" sz="1400" dirty="0"/>
                    </a:p>
                  </a:txBody>
                  <a:tcPr marL="68580" marR="68580" marT="34290" marB="34290"/>
                </a:tc>
                <a:tc>
                  <a:txBody>
                    <a:bodyPr/>
                    <a:lstStyle/>
                    <a:p>
                      <a:r>
                        <a:rPr lang="en-US" altLang="zh-TW" sz="1400" dirty="0" smtClean="0"/>
                        <a:t>Windows</a:t>
                      </a:r>
                      <a:endParaRPr lang="zh-TW" altLang="en-US" sz="1400" dirty="0"/>
                    </a:p>
                  </a:txBody>
                  <a:tcPr marL="68580" marR="68580" marT="34290" marB="34290"/>
                </a:tc>
                <a:tc>
                  <a:txBody>
                    <a:bodyPr/>
                    <a:lstStyle/>
                    <a:p>
                      <a:r>
                        <a:rPr lang="en-US" altLang="zh-TW" sz="1400" dirty="0" smtClean="0"/>
                        <a:t>Linux</a:t>
                      </a:r>
                      <a:endParaRPr lang="zh-TW" altLang="en-US" sz="1400" dirty="0"/>
                    </a:p>
                  </a:txBody>
                  <a:tcPr marL="68580" marR="68580" marT="34290" marB="34290"/>
                </a:tc>
              </a:tr>
              <a:tr h="1028700">
                <a:tc>
                  <a:txBody>
                    <a:bodyPr/>
                    <a:lstStyle/>
                    <a:p>
                      <a:r>
                        <a:rPr lang="zh-TW" altLang="en-US" sz="1400" b="1" dirty="0" smtClean="0">
                          <a:effectLst>
                            <a:outerShdw blurRad="38100" dist="38100" dir="2700000" algn="tl">
                              <a:srgbClr val="000000">
                                <a:alpha val="43137"/>
                              </a:srgbClr>
                            </a:outerShdw>
                          </a:effectLst>
                        </a:rPr>
                        <a:t>執行檔格式 </a:t>
                      </a:r>
                      <a:r>
                        <a:rPr lang="en-US" altLang="zh-TW" sz="1400" b="1" dirty="0" smtClean="0">
                          <a:effectLst>
                            <a:outerShdw blurRad="38100" dist="38100" dir="2700000" algn="tl">
                              <a:srgbClr val="000000">
                                <a:alpha val="43137"/>
                              </a:srgbClr>
                            </a:outerShdw>
                          </a:effectLst>
                        </a:rPr>
                        <a:t>Executable </a:t>
                      </a:r>
                      <a:endParaRPr lang="zh-TW" altLang="en-US" sz="1400" b="1" dirty="0">
                        <a:effectLst>
                          <a:outerShdw blurRad="38100" dist="38100" dir="2700000" algn="tl">
                            <a:srgbClr val="000000">
                              <a:alpha val="43137"/>
                            </a:srgbClr>
                          </a:outerShdw>
                        </a:effectLst>
                      </a:endParaRPr>
                    </a:p>
                  </a:txBody>
                  <a:tcPr marL="68580" marR="68580" marT="34290" marB="34290"/>
                </a:tc>
                <a:tc>
                  <a:txBody>
                    <a:bodyPr/>
                    <a:lstStyle/>
                    <a:p>
                      <a:r>
                        <a:rPr lang="en-US" altLang="zh-TW" sz="2100" dirty="0" smtClean="0"/>
                        <a:t>PE ( Portable</a:t>
                      </a:r>
                      <a:r>
                        <a:rPr lang="zh-TW" altLang="en-US" sz="2100" dirty="0" smtClean="0"/>
                        <a:t> </a:t>
                      </a:r>
                      <a:r>
                        <a:rPr lang="en-US" altLang="zh-TW" sz="2100" dirty="0" smtClean="0"/>
                        <a:t>Executable)</a:t>
                      </a:r>
                    </a:p>
                    <a:p>
                      <a:r>
                        <a:rPr lang="en-US" altLang="zh-TW" sz="2100" dirty="0" smtClean="0"/>
                        <a:t>PE+ </a:t>
                      </a:r>
                      <a:endParaRPr lang="zh-TW" altLang="en-US" sz="2100" dirty="0"/>
                    </a:p>
                  </a:txBody>
                  <a:tcPr marL="68580" marR="68580" marT="34290" marB="34290"/>
                </a:tc>
                <a:tc>
                  <a:txBody>
                    <a:bodyPr/>
                    <a:lstStyle/>
                    <a:p>
                      <a:r>
                        <a:rPr lang="en-US" altLang="zh-TW" sz="2100" dirty="0" smtClean="0"/>
                        <a:t>ELF ( Executable Linkable Format </a:t>
                      </a:r>
                      <a:r>
                        <a:rPr lang="zh-TW" altLang="en-US" sz="2100" dirty="0" smtClean="0"/>
                        <a:t>）</a:t>
                      </a:r>
                      <a:endParaRPr lang="zh-TW" altLang="en-US" sz="2100" dirty="0"/>
                    </a:p>
                  </a:txBody>
                  <a:tcPr marL="68580" marR="68580" marT="34290" marB="34290"/>
                </a:tc>
              </a:tr>
              <a:tr h="388620">
                <a:tc>
                  <a:txBody>
                    <a:bodyPr/>
                    <a:lstStyle/>
                    <a:p>
                      <a:r>
                        <a:rPr lang="zh-TW" altLang="en-US" sz="1400" b="1" dirty="0" smtClean="0">
                          <a:effectLst>
                            <a:outerShdw blurRad="38100" dist="38100" dir="2700000" algn="tl">
                              <a:srgbClr val="000000">
                                <a:alpha val="43137"/>
                              </a:srgbClr>
                            </a:outerShdw>
                          </a:effectLst>
                        </a:rPr>
                        <a:t>目的檔</a:t>
                      </a:r>
                      <a:r>
                        <a:rPr lang="en-US" altLang="zh-TW" sz="1400" b="1" baseline="0" dirty="0" smtClean="0">
                          <a:effectLst>
                            <a:outerShdw blurRad="38100" dist="38100" dir="2700000" algn="tl">
                              <a:srgbClr val="000000">
                                <a:alpha val="43137"/>
                              </a:srgbClr>
                            </a:outerShdw>
                          </a:effectLst>
                        </a:rPr>
                        <a:t>(</a:t>
                      </a:r>
                      <a:r>
                        <a:rPr lang="en-US" altLang="zh-TW" sz="1400" b="1" dirty="0" smtClean="0">
                          <a:effectLst>
                            <a:outerShdw blurRad="38100" dist="38100" dir="2700000" algn="tl">
                              <a:srgbClr val="000000">
                                <a:alpha val="43137"/>
                              </a:srgbClr>
                            </a:outerShdw>
                          </a:effectLst>
                        </a:rPr>
                        <a:t>Object File)</a:t>
                      </a:r>
                      <a:endParaRPr lang="zh-TW" altLang="en-US" sz="1400" b="1" dirty="0">
                        <a:effectLst>
                          <a:outerShdw blurRad="38100" dist="38100" dir="2700000" algn="tl">
                            <a:srgbClr val="000000">
                              <a:alpha val="43137"/>
                            </a:srgbClr>
                          </a:outerShdw>
                        </a:effectLst>
                      </a:endParaRPr>
                    </a:p>
                  </a:txBody>
                  <a:tcPr marL="68580" marR="68580" marT="34290" marB="34290"/>
                </a:tc>
                <a:tc>
                  <a:txBody>
                    <a:bodyPr/>
                    <a:lstStyle/>
                    <a:p>
                      <a:r>
                        <a:rPr lang="en-US" altLang="zh-TW" sz="2100" dirty="0" smtClean="0"/>
                        <a:t>.</a:t>
                      </a:r>
                      <a:r>
                        <a:rPr lang="en-US" altLang="zh-TW" sz="2100" dirty="0" err="1" smtClean="0"/>
                        <a:t>obj</a:t>
                      </a:r>
                      <a:endParaRPr lang="zh-TW" altLang="en-US" sz="2100" dirty="0"/>
                    </a:p>
                  </a:txBody>
                  <a:tcPr marL="68580" marR="68580" marT="34290" marB="34290"/>
                </a:tc>
                <a:tc>
                  <a:txBody>
                    <a:bodyPr/>
                    <a:lstStyle/>
                    <a:p>
                      <a:r>
                        <a:rPr lang="en-US" altLang="zh-TW" sz="2100" dirty="0" smtClean="0"/>
                        <a:t>.o</a:t>
                      </a:r>
                      <a:endParaRPr lang="zh-TW" altLang="en-US" sz="2100" dirty="0"/>
                    </a:p>
                  </a:txBody>
                  <a:tcPr marL="68580" marR="68580" marT="34290" marB="34290"/>
                </a:tc>
              </a:tr>
              <a:tr h="1028700">
                <a:tc>
                  <a:txBody>
                    <a:bodyPr/>
                    <a:lstStyle/>
                    <a:p>
                      <a:r>
                        <a:rPr lang="zh-TW" altLang="en-US" sz="1400" b="1" dirty="0" smtClean="0">
                          <a:effectLst>
                            <a:outerShdw blurRad="38100" dist="38100" dir="2700000" algn="tl">
                              <a:srgbClr val="000000">
                                <a:alpha val="43137"/>
                              </a:srgbClr>
                            </a:outerShdw>
                          </a:effectLst>
                        </a:rPr>
                        <a:t>動態連結程式庫</a:t>
                      </a:r>
                      <a:endParaRPr lang="en-US" altLang="zh-TW" sz="1400" b="1" dirty="0" smtClean="0">
                        <a:effectLst>
                          <a:outerShdw blurRad="38100" dist="38100" dir="2700000" algn="tl">
                            <a:srgbClr val="000000">
                              <a:alpha val="43137"/>
                            </a:srgbClr>
                          </a:outerShdw>
                        </a:effectLst>
                      </a:endParaRPr>
                    </a:p>
                    <a:p>
                      <a:r>
                        <a:rPr lang="en-US" altLang="zh-TW" sz="1400" b="1" dirty="0" smtClean="0">
                          <a:effectLst>
                            <a:outerShdw blurRad="38100" dist="38100" dir="2700000" algn="tl">
                              <a:srgbClr val="000000">
                                <a:alpha val="43137"/>
                              </a:srgbClr>
                            </a:outerShdw>
                          </a:effectLst>
                        </a:rPr>
                        <a:t>DLL , Dynamic Linking Library</a:t>
                      </a:r>
                      <a:endParaRPr lang="zh-TW" altLang="en-US" sz="1400" b="1" dirty="0">
                        <a:effectLst>
                          <a:outerShdw blurRad="38100" dist="38100" dir="2700000" algn="tl">
                            <a:srgbClr val="000000">
                              <a:alpha val="43137"/>
                            </a:srgbClr>
                          </a:outerShdw>
                        </a:effectLst>
                      </a:endParaRPr>
                    </a:p>
                  </a:txBody>
                  <a:tcPr marL="68580" marR="68580" marT="34290" marB="34290"/>
                </a:tc>
                <a:tc>
                  <a:txBody>
                    <a:bodyPr/>
                    <a:lstStyle/>
                    <a:p>
                      <a:r>
                        <a:rPr lang="en-US" altLang="zh-TW" sz="2100" dirty="0" smtClean="0"/>
                        <a:t>.</a:t>
                      </a:r>
                      <a:r>
                        <a:rPr lang="en-US" altLang="zh-TW" sz="2100" dirty="0" err="1" smtClean="0"/>
                        <a:t>dll</a:t>
                      </a:r>
                      <a:r>
                        <a:rPr lang="en-US" altLang="zh-TW" sz="2100" dirty="0" smtClean="0"/>
                        <a:t> </a:t>
                      </a:r>
                      <a:endParaRPr lang="zh-TW" altLang="en-US" sz="2100" dirty="0"/>
                    </a:p>
                  </a:txBody>
                  <a:tcPr marL="68580" marR="68580" marT="34290" marB="34290"/>
                </a:tc>
                <a:tc>
                  <a:txBody>
                    <a:bodyPr/>
                    <a:lstStyle/>
                    <a:p>
                      <a:r>
                        <a:rPr lang="en-US" altLang="zh-TW" sz="2100" dirty="0" smtClean="0"/>
                        <a:t>.so</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100" b="1" dirty="0" smtClean="0">
                          <a:effectLst>
                            <a:outerShdw blurRad="38100" dist="38100" dir="2700000" algn="tl">
                              <a:srgbClr val="000000">
                                <a:alpha val="43137"/>
                              </a:srgbClr>
                            </a:outerShdw>
                          </a:effectLst>
                        </a:rPr>
                        <a:t>動態共用物件</a:t>
                      </a:r>
                      <a:r>
                        <a:rPr lang="zh-TW" altLang="en-US" sz="2100" dirty="0" smtClean="0"/>
                        <a:t>簡稱</a:t>
                      </a:r>
                      <a:r>
                        <a:rPr lang="zh-TW" altLang="en-US" sz="2100" b="1" dirty="0" smtClean="0">
                          <a:solidFill>
                            <a:srgbClr val="FF0000"/>
                          </a:solidFill>
                          <a:effectLst>
                            <a:outerShdw blurRad="38100" dist="38100" dir="2700000" algn="tl">
                              <a:srgbClr val="000000">
                                <a:alpha val="43137"/>
                              </a:srgbClr>
                            </a:outerShdw>
                          </a:effectLst>
                        </a:rPr>
                        <a:t>共用物件</a:t>
                      </a:r>
                    </a:p>
                    <a:p>
                      <a:r>
                        <a:rPr lang="en-US" altLang="zh-TW" sz="2100" dirty="0" smtClean="0"/>
                        <a:t>DSO , Dynamic Shared Objects </a:t>
                      </a:r>
                      <a:endParaRPr lang="zh-TW" altLang="en-US" sz="2100" dirty="0"/>
                    </a:p>
                  </a:txBody>
                  <a:tcPr marL="68580" marR="68580" marT="34290" marB="34290"/>
                </a:tc>
              </a:tr>
              <a:tr h="480060">
                <a:tc>
                  <a:txBody>
                    <a:bodyPr/>
                    <a:lstStyle/>
                    <a:p>
                      <a:r>
                        <a:rPr lang="zh-TW" altLang="en-US" sz="1400" b="1" dirty="0" smtClean="0">
                          <a:effectLst>
                            <a:outerShdw blurRad="38100" dist="38100" dir="2700000" algn="tl">
                              <a:srgbClr val="000000">
                                <a:alpha val="43137"/>
                              </a:srgbClr>
                            </a:outerShdw>
                          </a:effectLst>
                        </a:rPr>
                        <a:t>靜態連結程式庫</a:t>
                      </a:r>
                      <a:endParaRPr lang="en-US" altLang="zh-TW" sz="1400" b="1" dirty="0" smtClean="0">
                        <a:effectLst>
                          <a:outerShdw blurRad="38100" dist="38100" dir="2700000" algn="tl">
                            <a:srgbClr val="000000">
                              <a:alpha val="43137"/>
                            </a:srgbClr>
                          </a:outerShdw>
                        </a:effectLst>
                      </a:endParaRPr>
                    </a:p>
                    <a:p>
                      <a:r>
                        <a:rPr lang="en-US" altLang="zh-TW" sz="1400" b="1" dirty="0" smtClean="0">
                          <a:effectLst>
                            <a:outerShdw blurRad="38100" dist="38100" dir="2700000" algn="tl">
                              <a:srgbClr val="000000">
                                <a:alpha val="43137"/>
                              </a:srgbClr>
                            </a:outerShdw>
                          </a:effectLst>
                        </a:rPr>
                        <a:t>Static Linking Library </a:t>
                      </a:r>
                      <a:endParaRPr lang="zh-TW" altLang="en-US" sz="1400" b="1" dirty="0">
                        <a:effectLst>
                          <a:outerShdw blurRad="38100" dist="38100" dir="2700000" algn="tl">
                            <a:srgbClr val="000000">
                              <a:alpha val="43137"/>
                            </a:srgbClr>
                          </a:outerShdw>
                        </a:effectLst>
                      </a:endParaRPr>
                    </a:p>
                  </a:txBody>
                  <a:tcPr marL="68580" marR="68580" marT="34290" marB="34290"/>
                </a:tc>
                <a:tc>
                  <a:txBody>
                    <a:bodyPr/>
                    <a:lstStyle/>
                    <a:p>
                      <a:r>
                        <a:rPr lang="en-US" altLang="zh-TW" sz="2100" dirty="0" smtClean="0"/>
                        <a:t>.lib</a:t>
                      </a:r>
                      <a:endParaRPr lang="zh-TW" altLang="en-US" sz="2100" dirty="0"/>
                    </a:p>
                  </a:txBody>
                  <a:tcPr marL="68580" marR="68580" marT="34290" marB="34290"/>
                </a:tc>
                <a:tc>
                  <a:txBody>
                    <a:bodyPr/>
                    <a:lstStyle/>
                    <a:p>
                      <a:r>
                        <a:rPr lang="en-US" altLang="zh-TW" sz="2100" dirty="0" smtClean="0"/>
                        <a:t>.a</a:t>
                      </a:r>
                      <a:endParaRPr lang="zh-TW" altLang="en-US" sz="2100" dirty="0"/>
                    </a:p>
                  </a:txBody>
                  <a:tcPr marL="68580" marR="68580" marT="34290" marB="34290"/>
                </a:tc>
              </a:tr>
            </a:tbl>
          </a:graphicData>
        </a:graphic>
      </p:graphicFrame>
    </p:spTree>
    <p:extLst>
      <p:ext uri="{BB962C8B-B14F-4D97-AF65-F5344CB8AC3E}">
        <p14:creationId xmlns:p14="http://schemas.microsoft.com/office/powerpoint/2010/main" val="26456678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3455" y="4422122"/>
            <a:ext cx="8541058" cy="2221178"/>
          </a:xfrm>
          <a:prstGeom prst="rect">
            <a:avLst/>
          </a:prstGeom>
        </p:spPr>
      </p:pic>
      <p:sp>
        <p:nvSpPr>
          <p:cNvPr id="6" name="矩形 5"/>
          <p:cNvSpPr/>
          <p:nvPr/>
        </p:nvSpPr>
        <p:spPr>
          <a:xfrm>
            <a:off x="301471" y="451804"/>
            <a:ext cx="7955290" cy="3970318"/>
          </a:xfrm>
          <a:prstGeom prst="rect">
            <a:avLst/>
          </a:prstGeom>
        </p:spPr>
        <p:txBody>
          <a:bodyPr wrap="square">
            <a:spAutoFit/>
          </a:bodyPr>
          <a:lstStyle/>
          <a:p>
            <a:r>
              <a:rPr lang="en-US" altLang="zh-TW" dirty="0"/>
              <a:t> </a:t>
            </a:r>
            <a:r>
              <a:rPr lang="en-US" altLang="zh-TW" dirty="0" err="1"/>
              <a:t>Num</a:t>
            </a:r>
            <a:r>
              <a:rPr lang="en-US" altLang="zh-TW" dirty="0"/>
              <a:t>:    Value  Size Type    Bind   Vis      </a:t>
            </a:r>
            <a:r>
              <a:rPr lang="en-US" altLang="zh-TW" dirty="0" err="1"/>
              <a:t>Ndx</a:t>
            </a:r>
            <a:r>
              <a:rPr lang="en-US" altLang="zh-TW" dirty="0"/>
              <a:t> </a:t>
            </a:r>
            <a:r>
              <a:rPr lang="en-US" altLang="zh-TW" dirty="0" smtClean="0"/>
              <a:t>Name</a:t>
            </a:r>
          </a:p>
          <a:p>
            <a:r>
              <a:rPr lang="en-US" altLang="zh-TW" dirty="0" smtClean="0"/>
              <a:t>42</a:t>
            </a:r>
            <a:r>
              <a:rPr lang="en-US" altLang="zh-TW" dirty="0"/>
              <a:t>: 00000000     0 FILE    LOCAL  DEFAULT  ABS </a:t>
            </a:r>
            <a:r>
              <a:rPr lang="en-US" altLang="zh-TW" dirty="0" err="1"/>
              <a:t>helloCTFer.c</a:t>
            </a:r>
            <a:endParaRPr lang="en-US" altLang="zh-TW" dirty="0"/>
          </a:p>
          <a:p>
            <a:r>
              <a:rPr lang="en-US" altLang="zh-TW" dirty="0" smtClean="0"/>
              <a:t>47</a:t>
            </a:r>
            <a:r>
              <a:rPr lang="en-US" altLang="zh-TW" dirty="0"/>
              <a:t>: 00001ef0     0 NOTYPE  LOCAL  DEFAULT   19 __</a:t>
            </a:r>
            <a:r>
              <a:rPr lang="en-US" altLang="zh-TW" dirty="0" err="1" smtClean="0"/>
              <a:t>init_array_end</a:t>
            </a:r>
            <a:endParaRPr lang="en-US" altLang="zh-TW" dirty="0" smtClean="0"/>
          </a:p>
          <a:p>
            <a:r>
              <a:rPr lang="en-US" altLang="zh-TW" dirty="0" smtClean="0"/>
              <a:t>48</a:t>
            </a:r>
            <a:r>
              <a:rPr lang="en-US" altLang="zh-TW" dirty="0"/>
              <a:t>: 00001ef8     0 OBJECT  LOCAL  DEFAULT   22 _DYNAMIC</a:t>
            </a:r>
          </a:p>
          <a:p>
            <a:r>
              <a:rPr lang="en-US" altLang="zh-TW" dirty="0"/>
              <a:t> </a:t>
            </a:r>
            <a:r>
              <a:rPr lang="en-US" altLang="zh-TW" dirty="0" smtClean="0"/>
              <a:t>49</a:t>
            </a:r>
            <a:r>
              <a:rPr lang="en-US" altLang="zh-TW" dirty="0"/>
              <a:t>: 00001eec     0 NOTYPE  LOCAL  DEFAULT   19 __</a:t>
            </a:r>
            <a:r>
              <a:rPr lang="en-US" altLang="zh-TW" dirty="0" err="1"/>
              <a:t>init_array_start</a:t>
            </a:r>
            <a:endParaRPr lang="en-US" altLang="zh-TW" dirty="0"/>
          </a:p>
          <a:p>
            <a:r>
              <a:rPr lang="en-US" altLang="zh-TW" b="1" dirty="0" smtClean="0">
                <a:effectLst>
                  <a:outerShdw blurRad="38100" dist="38100" dir="2700000" algn="tl">
                    <a:srgbClr val="000000">
                      <a:alpha val="43137"/>
                    </a:srgbClr>
                  </a:outerShdw>
                </a:effectLst>
              </a:rPr>
              <a:t>51</a:t>
            </a:r>
            <a:r>
              <a:rPr lang="en-US" altLang="zh-TW" b="1" dirty="0">
                <a:effectLst>
                  <a:outerShdw blurRad="38100" dist="38100" dir="2700000" algn="tl">
                    <a:srgbClr val="000000">
                      <a:alpha val="43137"/>
                    </a:srgbClr>
                  </a:outerShdw>
                </a:effectLst>
              </a:rPr>
              <a:t>: 00002000     0 OBJECT  LOCAL  DEFAULT   24 _GLOBAL_OFFSET_TABLE_</a:t>
            </a:r>
          </a:p>
          <a:p>
            <a:r>
              <a:rPr lang="en-US" altLang="zh-TW" dirty="0"/>
              <a:t>    52: 00000630     2 FUNC    GLOBAL DEFAULT   14 __</a:t>
            </a:r>
            <a:r>
              <a:rPr lang="en-US" altLang="zh-TW" dirty="0" err="1"/>
              <a:t>libc_csu_fini</a:t>
            </a:r>
            <a:endParaRPr lang="en-US" altLang="zh-TW" dirty="0"/>
          </a:p>
          <a:p>
            <a:r>
              <a:rPr lang="en-US" altLang="zh-TW" dirty="0"/>
              <a:t>    53: 00000000     0 NOTYPE  WEAK   DEFAULT  UND _</a:t>
            </a:r>
            <a:r>
              <a:rPr lang="en-US" altLang="zh-TW" dirty="0" err="1"/>
              <a:t>ITM_deregisterTMCloneTab</a:t>
            </a:r>
            <a:endParaRPr lang="en-US" altLang="zh-TW" dirty="0"/>
          </a:p>
          <a:p>
            <a:r>
              <a:rPr lang="en-US" altLang="zh-TW" dirty="0"/>
              <a:t>    </a:t>
            </a:r>
            <a:r>
              <a:rPr lang="en-US" altLang="zh-TW" b="1" dirty="0">
                <a:solidFill>
                  <a:srgbClr val="002060"/>
                </a:solidFill>
                <a:effectLst>
                  <a:outerShdw blurRad="38100" dist="38100" dir="2700000" algn="tl">
                    <a:srgbClr val="000000">
                      <a:alpha val="43137"/>
                    </a:srgbClr>
                  </a:outerShdw>
                </a:effectLst>
              </a:rPr>
              <a:t>54: 00000460     4 FUNC    GLOBAL HIDDEN    14 __x86.get_pc_thunk.bx</a:t>
            </a:r>
          </a:p>
          <a:p>
            <a:r>
              <a:rPr lang="en-US" altLang="zh-TW" dirty="0"/>
              <a:t>    55: 00002014     0 NOTYPE  WEAK   DEFAULT   25 </a:t>
            </a:r>
            <a:r>
              <a:rPr lang="en-US" altLang="zh-TW" dirty="0" err="1"/>
              <a:t>data_start</a:t>
            </a:r>
            <a:endParaRPr lang="en-US" altLang="zh-TW" dirty="0"/>
          </a:p>
          <a:p>
            <a:r>
              <a:rPr lang="zh-TW" altLang="en-US" dirty="0" smtClean="0"/>
              <a:t>   </a:t>
            </a:r>
            <a:r>
              <a:rPr lang="en-US" altLang="zh-TW" dirty="0" smtClean="0"/>
              <a:t>57</a:t>
            </a:r>
            <a:r>
              <a:rPr lang="en-US" altLang="zh-TW" dirty="0"/>
              <a:t>: 00000634     0 FUNC    GLOBAL DEFAULT   15 _</a:t>
            </a:r>
            <a:r>
              <a:rPr lang="en-US" altLang="zh-TW" dirty="0" err="1"/>
              <a:t>fini</a:t>
            </a:r>
            <a:endParaRPr lang="en-US" altLang="zh-TW" dirty="0"/>
          </a:p>
          <a:p>
            <a:r>
              <a:rPr lang="en-US" altLang="zh-TW" dirty="0" smtClean="0"/>
              <a:t>59</a:t>
            </a:r>
            <a:r>
              <a:rPr lang="en-US" altLang="zh-TW" dirty="0"/>
              <a:t>: 00000000     0 FUNC    WEAK   DEFAULT  UND __</a:t>
            </a:r>
            <a:r>
              <a:rPr lang="en-US" altLang="zh-TW" dirty="0" err="1"/>
              <a:t>cxa_finalize</a:t>
            </a:r>
            <a:r>
              <a:rPr lang="en-US" altLang="zh-TW" dirty="0"/>
              <a:t>@@GLIBC_2.1</a:t>
            </a:r>
          </a:p>
          <a:p>
            <a:r>
              <a:rPr lang="en-US" altLang="zh-TW" dirty="0"/>
              <a:t>    60: 00002014     0 NOTYPE  GLOBAL DEFAULT   25 __</a:t>
            </a:r>
            <a:r>
              <a:rPr lang="en-US" altLang="zh-TW" dirty="0" err="1"/>
              <a:t>data_start</a:t>
            </a:r>
            <a:endParaRPr lang="en-US" altLang="zh-TW" dirty="0"/>
          </a:p>
          <a:p>
            <a:r>
              <a:rPr lang="en-US" altLang="zh-TW" b="1" dirty="0">
                <a:effectLst>
                  <a:outerShdw blurRad="38100" dist="38100" dir="2700000" algn="tl">
                    <a:srgbClr val="000000">
                      <a:alpha val="43137"/>
                    </a:srgbClr>
                  </a:outerShdw>
                </a:effectLst>
              </a:rPr>
              <a:t>    61: 00000000     0 FUNC    GLOBAL DEFAULT  UND puts@@GLIBC_2.0</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29151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6" name="矩形 5"/>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符號</a:t>
            </a:r>
            <a:r>
              <a:rPr lang="zh-TW" altLang="en-US" sz="3200" b="1" dirty="0">
                <a:solidFill>
                  <a:srgbClr val="FFFF00"/>
                </a:solidFill>
                <a:effectLst>
                  <a:outerShdw blurRad="38100" dist="38100" dir="2700000" algn="tl">
                    <a:srgbClr val="000000">
                      <a:alpha val="43137"/>
                    </a:srgbClr>
                  </a:outerShdw>
                </a:effectLst>
              </a:rPr>
              <a:t>表</a:t>
            </a:r>
            <a:endParaRPr lang="zh-TW" altLang="en-US" sz="3200" b="1" dirty="0">
              <a:solidFill>
                <a:schemeClr val="tx1"/>
              </a:solidFill>
              <a:effectLst>
                <a:outerShdw blurRad="38100" dist="38100" dir="2700000" algn="tl">
                  <a:srgbClr val="000000">
                    <a:alpha val="43137"/>
                  </a:srgbClr>
                </a:outerShdw>
              </a:effectLst>
            </a:endParaRPr>
          </a:p>
        </p:txBody>
      </p:sp>
      <p:sp>
        <p:nvSpPr>
          <p:cNvPr id="7" name="矩形 6"/>
          <p:cNvSpPr/>
          <p:nvPr/>
        </p:nvSpPr>
        <p:spPr>
          <a:xfrm>
            <a:off x="359294" y="1111665"/>
            <a:ext cx="2130711" cy="523220"/>
          </a:xfrm>
          <a:prstGeom prst="rect">
            <a:avLst/>
          </a:prstGeom>
          <a:solidFill>
            <a:srgbClr val="002060"/>
          </a:solidFill>
        </p:spPr>
        <p:txBody>
          <a:bodyPr wrap="none">
            <a:spAutoFit/>
          </a:bodyPr>
          <a:lstStyle/>
          <a:p>
            <a:r>
              <a:rPr lang="en-US" altLang="zh-TW" sz="2800" b="1" dirty="0">
                <a:solidFill>
                  <a:schemeClr val="bg1"/>
                </a:solidFill>
                <a:effectLst>
                  <a:outerShdw blurRad="38100" dist="38100" dir="2700000" algn="tl">
                    <a:srgbClr val="000000">
                      <a:alpha val="43137"/>
                    </a:srgbClr>
                  </a:outerShdw>
                </a:effectLst>
              </a:rPr>
              <a:t>n</a:t>
            </a:r>
            <a:r>
              <a:rPr lang="en-US" altLang="zh-TW" sz="2800" b="1" dirty="0" smtClean="0">
                <a:solidFill>
                  <a:schemeClr val="bg1"/>
                </a:solidFill>
                <a:effectLst>
                  <a:outerShdw blurRad="38100" dist="38100" dir="2700000" algn="tl">
                    <a:srgbClr val="000000">
                      <a:alpha val="43137"/>
                    </a:srgbClr>
                  </a:outerShdw>
                </a:effectLst>
              </a:rPr>
              <a:t>m XXXXXXX</a:t>
            </a:r>
            <a:endParaRPr lang="zh-TW" altLang="en-US" sz="2800"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l="11217" t="14013" r="51831" b="9004"/>
          <a:stretch/>
        </p:blipFill>
        <p:spPr>
          <a:xfrm>
            <a:off x="4685168" y="0"/>
            <a:ext cx="4128381" cy="6880638"/>
          </a:xfrm>
          <a:prstGeom prst="rect">
            <a:avLst/>
          </a:prstGeom>
        </p:spPr>
      </p:pic>
      <p:sp>
        <p:nvSpPr>
          <p:cNvPr id="8" name="矩形 7"/>
          <p:cNvSpPr/>
          <p:nvPr/>
        </p:nvSpPr>
        <p:spPr>
          <a:xfrm>
            <a:off x="359294" y="2979020"/>
            <a:ext cx="3821148" cy="3139321"/>
          </a:xfrm>
          <a:prstGeom prst="rect">
            <a:avLst/>
          </a:prstGeom>
        </p:spPr>
        <p:txBody>
          <a:bodyPr wrap="square">
            <a:spAutoFit/>
          </a:bodyPr>
          <a:lstStyle/>
          <a:p>
            <a:r>
              <a:rPr lang="en-US" altLang="zh-TW" dirty="0"/>
              <a:t>nm</a:t>
            </a:r>
            <a:r>
              <a:rPr lang="zh-TW" altLang="en-US" dirty="0"/>
              <a:t>命令格式：</a:t>
            </a:r>
          </a:p>
          <a:p>
            <a:r>
              <a:rPr lang="en-US" altLang="zh-TW" dirty="0"/>
              <a:t>nm [-a|--debug-</a:t>
            </a:r>
            <a:r>
              <a:rPr lang="en-US" altLang="zh-TW" dirty="0" err="1"/>
              <a:t>syms</a:t>
            </a:r>
            <a:r>
              <a:rPr lang="en-US" altLang="zh-TW" dirty="0"/>
              <a:t>] [-g|--extern-only] [-B][-C|--</a:t>
            </a:r>
            <a:r>
              <a:rPr lang="en-US" altLang="zh-TW" dirty="0" err="1"/>
              <a:t>demangle</a:t>
            </a:r>
            <a:r>
              <a:rPr lang="en-US" altLang="zh-TW" dirty="0"/>
              <a:t>] [-D|--dynamic] [-s|--print-</a:t>
            </a:r>
            <a:r>
              <a:rPr lang="en-US" altLang="zh-TW" dirty="0" err="1"/>
              <a:t>armap</a:t>
            </a:r>
            <a:r>
              <a:rPr lang="en-US" altLang="zh-TW" dirty="0"/>
              <a:t>][-o|--print-file-name] [-n|--numeric-sort][-p|--no-sort] [-r|--reverse-sort] [--size-sort][-u|--undefined-only] [-l|--line-numbers] [--help][--version] [-t radix|--radix=radix][-P|--portability] [-f format|--format=format][--target=</a:t>
            </a:r>
            <a:r>
              <a:rPr lang="en-US" altLang="zh-TW" dirty="0" err="1"/>
              <a:t>bfdname</a:t>
            </a:r>
            <a:r>
              <a:rPr lang="en-US" altLang="zh-TW" dirty="0"/>
              <a:t>] [</a:t>
            </a:r>
            <a:r>
              <a:rPr lang="en-US" altLang="zh-TW" dirty="0" err="1"/>
              <a:t>objfile</a:t>
            </a:r>
            <a:r>
              <a:rPr lang="en-US" altLang="zh-TW" dirty="0"/>
              <a:t>...]</a:t>
            </a:r>
          </a:p>
        </p:txBody>
      </p:sp>
      <p:sp>
        <p:nvSpPr>
          <p:cNvPr id="9" name="矩形 8"/>
          <p:cNvSpPr/>
          <p:nvPr/>
        </p:nvSpPr>
        <p:spPr>
          <a:xfrm>
            <a:off x="359294" y="2501827"/>
            <a:ext cx="917239" cy="461665"/>
          </a:xfrm>
          <a:prstGeom prst="rect">
            <a:avLst/>
          </a:prstGeom>
          <a:solidFill>
            <a:srgbClr val="FFFF00"/>
          </a:solidFill>
        </p:spPr>
        <p:txBody>
          <a:bodyPr wrap="none">
            <a:spAutoFit/>
          </a:bodyPr>
          <a:lstStyle/>
          <a:p>
            <a:r>
              <a:rPr lang="en-US" altLang="zh-TW" sz="2400" dirty="0"/>
              <a:t>nm -h</a:t>
            </a:r>
            <a:endParaRPr lang="zh-TW" altLang="en-US" sz="2400" dirty="0"/>
          </a:p>
        </p:txBody>
      </p:sp>
      <p:sp>
        <p:nvSpPr>
          <p:cNvPr id="10" name="矩形 9"/>
          <p:cNvSpPr/>
          <p:nvPr/>
        </p:nvSpPr>
        <p:spPr>
          <a:xfrm>
            <a:off x="359294" y="1704925"/>
            <a:ext cx="2723823" cy="369332"/>
          </a:xfrm>
          <a:prstGeom prst="rect">
            <a:avLst/>
          </a:prstGeom>
        </p:spPr>
        <p:txBody>
          <a:bodyPr wrap="none">
            <a:spAutoFit/>
          </a:bodyPr>
          <a:lstStyle/>
          <a:p>
            <a:r>
              <a:rPr lang="zh-TW" altLang="en-US" dirty="0"/>
              <a:t>列出目的檔案的符號清單</a:t>
            </a:r>
          </a:p>
        </p:txBody>
      </p:sp>
      <p:sp>
        <p:nvSpPr>
          <p:cNvPr id="11" name="矩形 10"/>
          <p:cNvSpPr/>
          <p:nvPr/>
        </p:nvSpPr>
        <p:spPr>
          <a:xfrm>
            <a:off x="113168" y="6133869"/>
            <a:ext cx="4572000" cy="646331"/>
          </a:xfrm>
          <a:prstGeom prst="rect">
            <a:avLst/>
          </a:prstGeom>
          <a:solidFill>
            <a:srgbClr val="FFFF00"/>
          </a:solidFill>
        </p:spPr>
        <p:txBody>
          <a:bodyPr>
            <a:spAutoFit/>
          </a:bodyPr>
          <a:lstStyle/>
          <a:p>
            <a:r>
              <a:rPr lang="en-US" altLang="zh-TW" dirty="0"/>
              <a:t>http://linuxtools-rst.readthedocs.io/zh_CN/latest/tool/nm.html</a:t>
            </a:r>
            <a:endParaRPr lang="zh-TW" altLang="en-US" dirty="0"/>
          </a:p>
        </p:txBody>
      </p:sp>
      <p:sp>
        <p:nvSpPr>
          <p:cNvPr id="12" name="矩形 11"/>
          <p:cNvSpPr/>
          <p:nvPr/>
        </p:nvSpPr>
        <p:spPr>
          <a:xfrm>
            <a:off x="4180442" y="480586"/>
            <a:ext cx="4266361" cy="369332"/>
          </a:xfrm>
          <a:prstGeom prst="rect">
            <a:avLst/>
          </a:prstGeom>
          <a:solidFill>
            <a:srgbClr val="FFFF00"/>
          </a:solidFill>
        </p:spPr>
        <p:txBody>
          <a:bodyPr wrap="none">
            <a:spAutoFit/>
          </a:bodyPr>
          <a:lstStyle/>
          <a:p>
            <a:r>
              <a:rPr lang="en-US" altLang="zh-CN" dirty="0"/>
              <a:t>B </a:t>
            </a:r>
            <a:r>
              <a:rPr lang="zh-CN" altLang="en-US" dirty="0" smtClean="0"/>
              <a:t>該符號的值出現在非初始化資料段</a:t>
            </a:r>
            <a:r>
              <a:rPr lang="en-US" altLang="zh-CN" dirty="0" smtClean="0"/>
              <a:t>(</a:t>
            </a:r>
            <a:r>
              <a:rPr lang="en-US" altLang="zh-CN" dirty="0" err="1"/>
              <a:t>bss</a:t>
            </a:r>
            <a:r>
              <a:rPr lang="en-US" altLang="zh-CN" dirty="0"/>
              <a:t>)</a:t>
            </a:r>
            <a:endParaRPr lang="zh-TW" altLang="en-US" dirty="0"/>
          </a:p>
        </p:txBody>
      </p:sp>
      <p:sp>
        <p:nvSpPr>
          <p:cNvPr id="13" name="矩形 12"/>
          <p:cNvSpPr/>
          <p:nvPr/>
        </p:nvSpPr>
        <p:spPr>
          <a:xfrm>
            <a:off x="4760937" y="6457034"/>
            <a:ext cx="3289234" cy="369332"/>
          </a:xfrm>
          <a:prstGeom prst="rect">
            <a:avLst/>
          </a:prstGeom>
          <a:solidFill>
            <a:srgbClr val="FFFF00"/>
          </a:solidFill>
        </p:spPr>
        <p:txBody>
          <a:bodyPr wrap="none">
            <a:spAutoFit/>
          </a:bodyPr>
          <a:lstStyle/>
          <a:p>
            <a:r>
              <a:rPr lang="en-US" altLang="zh-TW" dirty="0"/>
              <a:t>T </a:t>
            </a:r>
            <a:r>
              <a:rPr lang="zh-TW" altLang="en-US" dirty="0" smtClean="0"/>
              <a:t>該符號位於代碼區</a:t>
            </a:r>
            <a:r>
              <a:rPr lang="en-US" altLang="zh-TW" dirty="0" smtClean="0"/>
              <a:t>text </a:t>
            </a:r>
            <a:r>
              <a:rPr lang="en-US" altLang="zh-TW" dirty="0"/>
              <a:t>section</a:t>
            </a:r>
            <a:endParaRPr lang="zh-TW" altLang="en-US" dirty="0"/>
          </a:p>
        </p:txBody>
      </p:sp>
    </p:spTree>
    <p:extLst>
      <p:ext uri="{BB962C8B-B14F-4D97-AF65-F5344CB8AC3E}">
        <p14:creationId xmlns:p14="http://schemas.microsoft.com/office/powerpoint/2010/main" val="3968037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動態符號表</a:t>
            </a:r>
            <a:endParaRPr lang="en-US" altLang="zh-TW" sz="3200" b="1" dirty="0" smtClean="0">
              <a:solidFill>
                <a:srgbClr val="FFFF00"/>
              </a:solidFill>
              <a:effectLst>
                <a:outerShdw blurRad="38100" dist="38100" dir="2700000" algn="tl">
                  <a:srgbClr val="000000">
                    <a:alpha val="43137"/>
                  </a:srgbClr>
                </a:outerShdw>
              </a:effectLst>
            </a:endParaRPr>
          </a:p>
          <a:p>
            <a:r>
              <a:rPr lang="en-US" altLang="zh-TW" sz="2400" b="1" dirty="0" smtClean="0">
                <a:solidFill>
                  <a:schemeClr val="bg2"/>
                </a:solidFill>
                <a:effectLst>
                  <a:outerShdw blurRad="38100" dist="38100" dir="2700000" algn="tl">
                    <a:srgbClr val="000000">
                      <a:alpha val="43137"/>
                    </a:srgbClr>
                  </a:outerShdw>
                </a:effectLst>
              </a:rPr>
              <a:t>Display </a:t>
            </a:r>
            <a:r>
              <a:rPr lang="en-US" altLang="zh-TW" sz="2400" b="1" dirty="0">
                <a:solidFill>
                  <a:schemeClr val="bg2"/>
                </a:solidFill>
                <a:effectLst>
                  <a:outerShdw blurRad="38100" dist="38100" dir="2700000" algn="tl">
                    <a:srgbClr val="000000">
                      <a:alpha val="43137"/>
                    </a:srgbClr>
                  </a:outerShdw>
                </a:effectLst>
              </a:rPr>
              <a:t>the dynamic symbol table(</a:t>
            </a:r>
            <a:r>
              <a:rPr lang="en-US" altLang="zh-TW" sz="2400" b="1" dirty="0" err="1">
                <a:solidFill>
                  <a:schemeClr val="bg2"/>
                </a:solidFill>
                <a:effectLst>
                  <a:outerShdw blurRad="38100" dist="38100" dir="2700000" algn="tl">
                    <a:srgbClr val="000000">
                      <a:alpha val="43137"/>
                    </a:srgbClr>
                  </a:outerShdw>
                </a:effectLst>
              </a:rPr>
              <a:t>dynsym</a:t>
            </a:r>
            <a:r>
              <a:rPr lang="en-US" altLang="zh-TW" sz="2400" b="1" dirty="0" smtClean="0">
                <a:solidFill>
                  <a:schemeClr val="bg2"/>
                </a:solidFill>
                <a:effectLst>
                  <a:outerShdw blurRad="38100" dist="38100" dir="2700000" algn="tl">
                    <a:srgbClr val="000000">
                      <a:alpha val="43137"/>
                    </a:srgbClr>
                  </a:outerShdw>
                </a:effectLst>
              </a:rPr>
              <a:t>)</a:t>
            </a:r>
            <a:endParaRPr lang="en-US" altLang="zh-TW" sz="2400" b="1" dirty="0">
              <a:solidFill>
                <a:schemeClr val="bg2"/>
              </a:solidFill>
              <a:effectLst>
                <a:outerShdw blurRad="38100" dist="38100" dir="2700000" algn="tl">
                  <a:srgbClr val="000000">
                    <a:alpha val="43137"/>
                  </a:srgbClr>
                </a:outerShdw>
              </a:effectLst>
            </a:endParaRPr>
          </a:p>
        </p:txBody>
      </p:sp>
      <p:sp>
        <p:nvSpPr>
          <p:cNvPr id="6" name="矩形 5"/>
          <p:cNvSpPr/>
          <p:nvPr/>
        </p:nvSpPr>
        <p:spPr>
          <a:xfrm>
            <a:off x="3427994" y="1050468"/>
            <a:ext cx="46167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a:t>
            </a:r>
            <a:r>
              <a:rPr lang="en-US" altLang="zh-TW" sz="2800" b="1" dirty="0" err="1">
                <a:solidFill>
                  <a:srgbClr val="FFFF00"/>
                </a:solidFill>
                <a:effectLst>
                  <a:outerShdw blurRad="38100" dist="38100" dir="2700000" algn="tl">
                    <a:srgbClr val="000000">
                      <a:alpha val="43137"/>
                    </a:srgbClr>
                  </a:outerShdw>
                </a:effectLst>
              </a:rPr>
              <a:t>dyn-syms</a:t>
            </a:r>
            <a:r>
              <a:rPr lang="en-US" altLang="zh-TW" sz="2800" b="1" dirty="0">
                <a:solidFill>
                  <a:srgbClr val="FFFF00"/>
                </a:solidFill>
                <a:effectLst>
                  <a:outerShdw blurRad="38100" dist="38100" dir="2700000" algn="tl">
                    <a:srgbClr val="000000">
                      <a:alpha val="43137"/>
                    </a:srgbClr>
                  </a:outerShdw>
                </a:effectLst>
              </a:rPr>
              <a:t> </a:t>
            </a:r>
            <a:r>
              <a:rPr lang="en-US" altLang="zh-TW" sz="2800" b="1" dirty="0" err="1" smtClean="0">
                <a:solidFill>
                  <a:schemeClr val="bg1"/>
                </a:solidFill>
                <a:effectLst>
                  <a:outerShdw blurRad="38100" dist="38100" dir="2700000" algn="tl">
                    <a:srgbClr val="000000">
                      <a:alpha val="43137"/>
                    </a:srgbClr>
                  </a:outerShdw>
                </a:effectLst>
              </a:rPr>
              <a:t>helloCTFer</a:t>
            </a:r>
            <a:endParaRPr lang="zh-TW" altLang="en-US" sz="2800" b="1" dirty="0">
              <a:solidFill>
                <a:schemeClr val="bg1"/>
              </a:solidFill>
              <a:effectLst>
                <a:outerShdw blurRad="38100" dist="38100" dir="2700000" algn="tl">
                  <a:srgbClr val="000000">
                    <a:alpha val="43137"/>
                  </a:srgbClr>
                </a:outerShdw>
              </a:effectLst>
            </a:endParaRPr>
          </a:p>
        </p:txBody>
      </p:sp>
      <p:pic>
        <p:nvPicPr>
          <p:cNvPr id="9" name="內容版面配置區 8"/>
          <p:cNvPicPr>
            <a:picLocks noGrp="1" noChangeAspect="1"/>
          </p:cNvPicPr>
          <p:nvPr>
            <p:ph idx="1"/>
          </p:nvPr>
        </p:nvPicPr>
        <p:blipFill>
          <a:blip r:embed="rId2"/>
          <a:stretch>
            <a:fillRect/>
          </a:stretch>
        </p:blipFill>
        <p:spPr>
          <a:xfrm>
            <a:off x="227128" y="2127797"/>
            <a:ext cx="8248460" cy="3071732"/>
          </a:xfrm>
          <a:prstGeom prst="rect">
            <a:avLst/>
          </a:prstGeom>
        </p:spPr>
      </p:pic>
    </p:spTree>
    <p:extLst>
      <p:ext uri="{BB962C8B-B14F-4D97-AF65-F5344CB8AC3E}">
        <p14:creationId xmlns:p14="http://schemas.microsoft.com/office/powerpoint/2010/main" val="6673736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5"/>
            <a:ext cx="7886700" cy="2306320"/>
          </a:xfrm>
        </p:spPr>
        <p:txBody>
          <a:bodyPr>
            <a:normAutofit fontScale="92500" lnSpcReduction="10000"/>
          </a:bodyPr>
          <a:lstStyle/>
          <a:p>
            <a:r>
              <a:rPr lang="en-US" altLang="zh-TW" dirty="0"/>
              <a:t>ELF </a:t>
            </a:r>
            <a:r>
              <a:rPr lang="zh-TW" altLang="en-US" dirty="0"/>
              <a:t>檔中用到了很多字串，比如區段</a:t>
            </a:r>
            <a:r>
              <a:rPr lang="zh-TW" altLang="en-US" dirty="0" smtClean="0"/>
              <a:t>名</a:t>
            </a:r>
            <a:r>
              <a:rPr lang="zh-TW" altLang="en-US" dirty="0"/>
              <a:t>稱</a:t>
            </a:r>
            <a:r>
              <a:rPr lang="zh-TW" altLang="en-US" dirty="0" smtClean="0"/>
              <a:t>、變數</a:t>
            </a:r>
            <a:r>
              <a:rPr lang="zh-TW" altLang="en-US" dirty="0"/>
              <a:t>名稱等</a:t>
            </a:r>
            <a:r>
              <a:rPr lang="zh-TW" altLang="en-US" dirty="0" smtClean="0"/>
              <a:t>。</a:t>
            </a:r>
            <a:endParaRPr lang="en-US" altLang="zh-TW" dirty="0" smtClean="0"/>
          </a:p>
          <a:p>
            <a:r>
              <a:rPr lang="zh-TW" altLang="en-US" dirty="0" smtClean="0"/>
              <a:t>這些字串</a:t>
            </a:r>
            <a:r>
              <a:rPr lang="zh-TW" altLang="en-US" dirty="0"/>
              <a:t>的長度往往是</a:t>
            </a:r>
            <a:r>
              <a:rPr lang="zh-TW" altLang="en-US" dirty="0" smtClean="0"/>
              <a:t>不固定的</a:t>
            </a:r>
            <a:r>
              <a:rPr lang="zh-TW" altLang="en-US" dirty="0"/>
              <a:t>，所以用固定的結構來表示它比較困難</a:t>
            </a:r>
            <a:r>
              <a:rPr lang="zh-TW" altLang="en-US" dirty="0" smtClean="0"/>
              <a:t>。</a:t>
            </a:r>
            <a:endParaRPr lang="en-US" altLang="zh-TW" dirty="0" smtClean="0"/>
          </a:p>
          <a:p>
            <a:r>
              <a:rPr lang="zh-TW" altLang="en-US" dirty="0" smtClean="0"/>
              <a:t>一種</a:t>
            </a:r>
            <a:r>
              <a:rPr lang="zh-TW" altLang="en-US" dirty="0"/>
              <a:t>很常見的作法是把字串集中</a:t>
            </a:r>
            <a:r>
              <a:rPr lang="zh-TW" altLang="en-US" dirty="0" smtClean="0"/>
              <a:t>起來存放</a:t>
            </a:r>
            <a:r>
              <a:rPr lang="zh-TW" altLang="en-US" dirty="0"/>
              <a:t>到</a:t>
            </a:r>
            <a:r>
              <a:rPr lang="zh-TW" altLang="en-US" dirty="0" smtClean="0"/>
              <a:t>一個表</a:t>
            </a:r>
            <a:r>
              <a:rPr lang="zh-TW" altLang="en-US" dirty="0"/>
              <a:t>，然接使用字串在表中的偏移來引用字串</a:t>
            </a:r>
          </a:p>
        </p:txBody>
      </p:sp>
      <p:sp>
        <p:nvSpPr>
          <p:cNvPr id="4" name="矩形圖說文字 3"/>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字串表</a:t>
            </a:r>
            <a:r>
              <a:rPr lang="en-US" altLang="zh-TW" sz="2800" dirty="0"/>
              <a:t>(String Table)</a:t>
            </a:r>
            <a:r>
              <a:rPr lang="zh-TW" altLang="en-US" sz="2800" dirty="0"/>
              <a:t>和</a:t>
            </a:r>
            <a:r>
              <a:rPr lang="en-US" altLang="zh-TW" sz="2800" dirty="0"/>
              <a:t/>
            </a:r>
            <a:br>
              <a:rPr lang="en-US" altLang="zh-TW" sz="2800" dirty="0"/>
            </a:br>
            <a:r>
              <a:rPr lang="zh-TW" altLang="en-US" sz="2800" dirty="0"/>
              <a:t>區段表頭字串表</a:t>
            </a:r>
            <a:r>
              <a:rPr lang="en-US" altLang="zh-TW" sz="2800" dirty="0"/>
              <a:t>(Section Header</a:t>
            </a:r>
            <a:r>
              <a:rPr lang="zh-TW" altLang="en-US" sz="2800" dirty="0"/>
              <a:t> </a:t>
            </a:r>
            <a:r>
              <a:rPr lang="en-US" altLang="zh-TW" sz="2800" dirty="0"/>
              <a:t>String Table</a:t>
            </a:r>
            <a:r>
              <a:rPr lang="en-US" altLang="zh-TW" sz="2800" dirty="0" smtClean="0"/>
              <a:t>)</a:t>
            </a:r>
            <a:endParaRPr lang="zh-TW" altLang="en-US" sz="2800" dirty="0"/>
          </a:p>
        </p:txBody>
      </p:sp>
    </p:spTree>
    <p:extLst>
      <p:ext uri="{BB962C8B-B14F-4D97-AF65-F5344CB8AC3E}">
        <p14:creationId xmlns:p14="http://schemas.microsoft.com/office/powerpoint/2010/main" val="1996001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smtClean="0">
                <a:effectLst>
                  <a:outerShdw blurRad="38100" dist="38100" dir="2700000" algn="tl">
                    <a:srgbClr val="000000">
                      <a:alpha val="43137"/>
                    </a:srgbClr>
                  </a:outerShdw>
                </a:effectLst>
              </a:rPr>
              <a:t>動手做</a:t>
            </a: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字</a:t>
            </a:r>
            <a:r>
              <a:rPr lang="zh-TW" altLang="en-US" sz="3200" b="1" dirty="0">
                <a:solidFill>
                  <a:srgbClr val="FFFF00"/>
                </a:solidFill>
                <a:effectLst>
                  <a:outerShdw blurRad="38100" dist="38100" dir="2700000" algn="tl">
                    <a:srgbClr val="000000">
                      <a:alpha val="43137"/>
                    </a:srgbClr>
                  </a:outerShdw>
                </a:effectLst>
              </a:rPr>
              <a:t>串</a:t>
            </a:r>
            <a:r>
              <a:rPr lang="zh-TW" altLang="en-US" sz="3200" b="1" dirty="0" smtClean="0">
                <a:solidFill>
                  <a:srgbClr val="FFFF00"/>
                </a:solidFill>
                <a:effectLst>
                  <a:outerShdw blurRad="38100" dist="38100" dir="2700000" algn="tl">
                    <a:srgbClr val="000000">
                      <a:alpha val="43137"/>
                    </a:srgbClr>
                  </a:outerShdw>
                </a:effectLst>
              </a:rPr>
              <a:t>表</a:t>
            </a:r>
            <a:endParaRPr lang="zh-TW" altLang="en-US" sz="3200" b="1" dirty="0">
              <a:solidFill>
                <a:schemeClr val="tx1"/>
              </a:solidFill>
              <a:effectLst>
                <a:outerShdw blurRad="38100" dist="38100" dir="2700000" algn="tl">
                  <a:srgbClr val="000000">
                    <a:alpha val="43137"/>
                  </a:srgbClr>
                </a:outerShdw>
              </a:effectLst>
            </a:endParaRPr>
          </a:p>
        </p:txBody>
      </p:sp>
      <p:sp>
        <p:nvSpPr>
          <p:cNvPr id="7" name="矩形 6"/>
          <p:cNvSpPr/>
          <p:nvPr/>
        </p:nvSpPr>
        <p:spPr>
          <a:xfrm>
            <a:off x="78300" y="1007346"/>
            <a:ext cx="3752822" cy="461665"/>
          </a:xfrm>
          <a:prstGeom prst="rect">
            <a:avLst/>
          </a:prstGeom>
          <a:solidFill>
            <a:srgbClr val="002060"/>
          </a:solidFill>
        </p:spPr>
        <p:txBody>
          <a:bodyPr wrap="none">
            <a:spAutoFit/>
          </a:bodyPr>
          <a:lstStyle/>
          <a:p>
            <a:r>
              <a:rPr lang="en-US" altLang="zh-TW" sz="2400" b="1" dirty="0" err="1">
                <a:solidFill>
                  <a:schemeClr val="bg1"/>
                </a:solidFill>
                <a:effectLst>
                  <a:outerShdw blurRad="38100" dist="38100" dir="2700000" algn="tl">
                    <a:srgbClr val="000000">
                      <a:alpha val="43137"/>
                    </a:srgbClr>
                  </a:outerShdw>
                </a:effectLst>
              </a:rPr>
              <a:t>readelf</a:t>
            </a:r>
            <a:r>
              <a:rPr lang="en-US" altLang="zh-TW" sz="2400" b="1" dirty="0">
                <a:solidFill>
                  <a:schemeClr val="bg1"/>
                </a:solidFill>
                <a:effectLst>
                  <a:outerShdw blurRad="38100" dist="38100" dir="2700000" algn="tl">
                    <a:srgbClr val="000000">
                      <a:alpha val="43137"/>
                    </a:srgbClr>
                  </a:outerShdw>
                </a:effectLst>
              </a:rPr>
              <a:t> </a:t>
            </a:r>
            <a:r>
              <a:rPr lang="en-US" altLang="zh-TW" sz="2400" b="1" dirty="0">
                <a:solidFill>
                  <a:srgbClr val="FFFF00"/>
                </a:solidFill>
                <a:effectLst>
                  <a:outerShdw blurRad="38100" dist="38100" dir="2700000" algn="tl">
                    <a:srgbClr val="000000">
                      <a:alpha val="43137"/>
                    </a:srgbClr>
                  </a:outerShdw>
                </a:effectLst>
              </a:rPr>
              <a:t>-p .</a:t>
            </a:r>
            <a:r>
              <a:rPr lang="en-US" altLang="zh-TW" sz="2400" b="1" dirty="0" err="1">
                <a:solidFill>
                  <a:srgbClr val="FFFF00"/>
                </a:solidFill>
                <a:effectLst>
                  <a:outerShdw blurRad="38100" dist="38100" dir="2700000" algn="tl">
                    <a:srgbClr val="000000">
                      <a:alpha val="43137"/>
                    </a:srgbClr>
                  </a:outerShdw>
                </a:effectLst>
              </a:rPr>
              <a:t>strtab</a:t>
            </a:r>
            <a:r>
              <a:rPr lang="en-US" altLang="zh-TW" sz="2400" b="1" dirty="0">
                <a:solidFill>
                  <a:srgbClr val="FFFF00"/>
                </a:solidFill>
                <a:effectLst>
                  <a:outerShdw blurRad="38100" dist="38100" dir="2700000" algn="tl">
                    <a:srgbClr val="000000">
                      <a:alpha val="43137"/>
                    </a:srgbClr>
                  </a:outerShdw>
                </a:effectLst>
              </a:rPr>
              <a:t> </a:t>
            </a:r>
            <a:r>
              <a:rPr lang="en-US" altLang="zh-TW" sz="2400" b="1" dirty="0" err="1">
                <a:solidFill>
                  <a:schemeClr val="bg1"/>
                </a:solidFill>
                <a:effectLst>
                  <a:outerShdw blurRad="38100" dist="38100" dir="2700000" algn="tl">
                    <a:srgbClr val="000000">
                      <a:alpha val="43137"/>
                    </a:srgbClr>
                  </a:outerShdw>
                </a:effectLst>
              </a:rPr>
              <a:t>helloCTFer</a:t>
            </a:r>
            <a:endParaRPr lang="zh-TW" altLang="en-US" sz="2400" b="1" dirty="0">
              <a:solidFill>
                <a:schemeClr val="bg1"/>
              </a:solidFill>
              <a:effectLst>
                <a:outerShdw blurRad="38100" dist="38100" dir="2700000" algn="tl">
                  <a:srgbClr val="000000">
                    <a:alpha val="43137"/>
                  </a:srgbClr>
                </a:outerShdw>
              </a:effectLst>
            </a:endParaRPr>
          </a:p>
        </p:txBody>
      </p:sp>
      <p:pic>
        <p:nvPicPr>
          <p:cNvPr id="10" name="圖片 9"/>
          <p:cNvPicPr>
            <a:picLocks noChangeAspect="1"/>
          </p:cNvPicPr>
          <p:nvPr/>
        </p:nvPicPr>
        <p:blipFill>
          <a:blip r:embed="rId2"/>
          <a:stretch>
            <a:fillRect/>
          </a:stretch>
        </p:blipFill>
        <p:spPr>
          <a:xfrm>
            <a:off x="3976764" y="198847"/>
            <a:ext cx="5041730" cy="6276954"/>
          </a:xfrm>
          <a:prstGeom prst="rect">
            <a:avLst/>
          </a:prstGeom>
        </p:spPr>
      </p:pic>
    </p:spTree>
    <p:extLst>
      <p:ext uri="{BB962C8B-B14F-4D97-AF65-F5344CB8AC3E}">
        <p14:creationId xmlns:p14="http://schemas.microsoft.com/office/powerpoint/2010/main" val="7904545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2484017"/>
            <a:ext cx="3246340" cy="3361148"/>
          </a:xfrm>
          <a:solidFill>
            <a:schemeClr val="accent5">
              <a:lumMod val="20000"/>
              <a:lumOff val="80000"/>
            </a:schemeClr>
          </a:solidFill>
        </p:spPr>
        <p:txBody>
          <a:bodyPr>
            <a:normAutofit fontScale="62500" lnSpcReduction="20000"/>
          </a:bodyPr>
          <a:lstStyle/>
          <a:p>
            <a:pPr marL="0" indent="0">
              <a:buNone/>
            </a:pPr>
            <a:r>
              <a:rPr lang="en-US" altLang="zh-TW" sz="2300" dirty="0"/>
              <a:t>String dump of section '.</a:t>
            </a:r>
            <a:r>
              <a:rPr lang="en-US" altLang="zh-TW" sz="2300" dirty="0" err="1"/>
              <a:t>dynstr</a:t>
            </a:r>
            <a:r>
              <a:rPr lang="en-US" altLang="zh-TW" sz="2300" dirty="0"/>
              <a:t>':</a:t>
            </a:r>
          </a:p>
          <a:p>
            <a:pPr marL="0" indent="0">
              <a:buNone/>
            </a:pPr>
            <a:r>
              <a:rPr lang="en-US" altLang="zh-TW" sz="2300" b="1" dirty="0">
                <a:solidFill>
                  <a:srgbClr val="FF0000"/>
                </a:solidFill>
                <a:effectLst>
                  <a:outerShdw blurRad="38100" dist="38100" dir="2700000" algn="tl">
                    <a:srgbClr val="000000">
                      <a:alpha val="43137"/>
                    </a:srgbClr>
                  </a:outerShdw>
                </a:effectLst>
              </a:rPr>
              <a:t>  [     1]  libc.so.6</a:t>
            </a:r>
          </a:p>
          <a:p>
            <a:pPr marL="0" indent="0">
              <a:buNone/>
            </a:pPr>
            <a:r>
              <a:rPr lang="en-US" altLang="zh-TW" sz="2300" dirty="0"/>
              <a:t>  [     b]  _</a:t>
            </a:r>
            <a:r>
              <a:rPr lang="en-US" altLang="zh-TW" sz="2300" dirty="0" err="1"/>
              <a:t>IO_stdin_used</a:t>
            </a:r>
            <a:endParaRPr lang="en-US" altLang="zh-TW" sz="2300" dirty="0"/>
          </a:p>
          <a:p>
            <a:pPr marL="0" indent="0">
              <a:buNone/>
            </a:pPr>
            <a:r>
              <a:rPr lang="en-US" altLang="zh-TW" sz="2300" b="1" dirty="0">
                <a:solidFill>
                  <a:srgbClr val="FF0000"/>
                </a:solidFill>
                <a:effectLst>
                  <a:outerShdw blurRad="38100" dist="38100" dir="2700000" algn="tl">
                    <a:srgbClr val="000000">
                      <a:alpha val="43137"/>
                    </a:srgbClr>
                  </a:outerShdw>
                </a:effectLst>
              </a:rPr>
              <a:t>  [    1a]  puts</a:t>
            </a:r>
          </a:p>
          <a:p>
            <a:pPr marL="0" indent="0">
              <a:buNone/>
            </a:pPr>
            <a:r>
              <a:rPr lang="en-US" altLang="zh-TW" sz="2300" dirty="0"/>
              <a:t>  [    1f]  __</a:t>
            </a:r>
            <a:r>
              <a:rPr lang="en-US" altLang="zh-TW" sz="2300" dirty="0" err="1"/>
              <a:t>cxa_finalize</a:t>
            </a:r>
            <a:endParaRPr lang="en-US" altLang="zh-TW" sz="2300" dirty="0"/>
          </a:p>
          <a:p>
            <a:pPr marL="0" indent="0">
              <a:buNone/>
            </a:pPr>
            <a:r>
              <a:rPr lang="en-US" altLang="zh-TW" sz="2300" b="1" dirty="0">
                <a:solidFill>
                  <a:srgbClr val="FF0000"/>
                </a:solidFill>
                <a:effectLst>
                  <a:outerShdw blurRad="38100" dist="38100" dir="2700000" algn="tl">
                    <a:srgbClr val="000000">
                      <a:alpha val="43137"/>
                    </a:srgbClr>
                  </a:outerShdw>
                </a:effectLst>
              </a:rPr>
              <a:t>  [    2e]  __</a:t>
            </a:r>
            <a:r>
              <a:rPr lang="en-US" altLang="zh-TW" sz="2300" b="1" dirty="0" err="1">
                <a:solidFill>
                  <a:srgbClr val="FF0000"/>
                </a:solidFill>
                <a:effectLst>
                  <a:outerShdw blurRad="38100" dist="38100" dir="2700000" algn="tl">
                    <a:srgbClr val="000000">
                      <a:alpha val="43137"/>
                    </a:srgbClr>
                  </a:outerShdw>
                </a:effectLst>
              </a:rPr>
              <a:t>libc_start_main</a:t>
            </a:r>
            <a:endParaRPr lang="en-US" altLang="zh-TW" sz="2300" b="1" dirty="0">
              <a:solidFill>
                <a:srgbClr val="FF0000"/>
              </a:solidFill>
              <a:effectLst>
                <a:outerShdw blurRad="38100" dist="38100" dir="2700000" algn="tl">
                  <a:srgbClr val="000000">
                    <a:alpha val="43137"/>
                  </a:srgbClr>
                </a:outerShdw>
              </a:effectLst>
            </a:endParaRPr>
          </a:p>
          <a:p>
            <a:pPr marL="0" indent="0">
              <a:buNone/>
            </a:pPr>
            <a:r>
              <a:rPr lang="en-US" altLang="zh-TW" sz="2300" dirty="0"/>
              <a:t>  [    40]  _</a:t>
            </a:r>
            <a:r>
              <a:rPr lang="en-US" altLang="zh-TW" sz="2300" dirty="0" err="1"/>
              <a:t>ITM_deregisterTMCloneTable</a:t>
            </a:r>
            <a:endParaRPr lang="en-US" altLang="zh-TW" sz="2300" dirty="0"/>
          </a:p>
          <a:p>
            <a:pPr marL="0" indent="0">
              <a:buNone/>
            </a:pPr>
            <a:r>
              <a:rPr lang="en-US" altLang="zh-TW" sz="2300" dirty="0"/>
              <a:t>  [    5c]  __</a:t>
            </a:r>
            <a:r>
              <a:rPr lang="en-US" altLang="zh-TW" sz="2300" dirty="0" err="1"/>
              <a:t>gmon_start</a:t>
            </a:r>
            <a:r>
              <a:rPr lang="en-US" altLang="zh-TW" sz="2300" dirty="0"/>
              <a:t>__</a:t>
            </a:r>
          </a:p>
          <a:p>
            <a:pPr marL="0" indent="0">
              <a:buNone/>
            </a:pPr>
            <a:r>
              <a:rPr lang="en-US" altLang="zh-TW" sz="2300" dirty="0"/>
              <a:t>  [    6b]  _</a:t>
            </a:r>
            <a:r>
              <a:rPr lang="en-US" altLang="zh-TW" sz="2300" dirty="0" err="1"/>
              <a:t>Jv_RegisterClasses</a:t>
            </a:r>
            <a:endParaRPr lang="en-US" altLang="zh-TW" sz="2300" dirty="0"/>
          </a:p>
          <a:p>
            <a:pPr marL="0" indent="0">
              <a:buNone/>
            </a:pPr>
            <a:r>
              <a:rPr lang="en-US" altLang="zh-TW" sz="2300" dirty="0"/>
              <a:t>  [    7f]  _</a:t>
            </a:r>
            <a:r>
              <a:rPr lang="en-US" altLang="zh-TW" sz="2300" dirty="0" err="1"/>
              <a:t>ITM_registerTMCloneTable</a:t>
            </a:r>
            <a:endParaRPr lang="en-US" altLang="zh-TW" sz="2300" dirty="0"/>
          </a:p>
          <a:p>
            <a:pPr marL="0" indent="0">
              <a:buNone/>
            </a:pPr>
            <a:r>
              <a:rPr lang="en-US" altLang="zh-TW" sz="2300" dirty="0"/>
              <a:t>  [    99]  GLIBC_2.0</a:t>
            </a:r>
          </a:p>
          <a:p>
            <a:pPr marL="0" indent="0">
              <a:buNone/>
            </a:pPr>
            <a:r>
              <a:rPr lang="en-US" altLang="zh-TW" sz="2300" dirty="0"/>
              <a:t>  [    a3]  </a:t>
            </a:r>
            <a:r>
              <a:rPr lang="en-US" altLang="zh-TW" sz="2300" dirty="0" smtClean="0"/>
              <a:t>GLIBC_2.1.3</a:t>
            </a:r>
            <a:endParaRPr lang="en-US" altLang="zh-TW" sz="2300" dirty="0"/>
          </a:p>
        </p:txBody>
      </p:sp>
      <p:sp>
        <p:nvSpPr>
          <p:cNvPr id="4" name="矩形 3"/>
          <p:cNvSpPr/>
          <p:nvPr/>
        </p:nvSpPr>
        <p:spPr>
          <a:xfrm>
            <a:off x="1311364" y="1281331"/>
            <a:ext cx="6521272" cy="646331"/>
          </a:xfrm>
          <a:prstGeom prst="rect">
            <a:avLst/>
          </a:prstGeom>
          <a:solidFill>
            <a:schemeClr val="accent6">
              <a:lumMod val="20000"/>
              <a:lumOff val="80000"/>
            </a:schemeClr>
          </a:solidFill>
        </p:spPr>
        <p:txBody>
          <a:bodyPr wrap="none">
            <a:spAutoFit/>
          </a:bodyPr>
          <a:lstStyle/>
          <a:p>
            <a:r>
              <a:rPr lang="en-US" altLang="zh-TW" sz="3600" dirty="0" err="1"/>
              <a:t>readelf</a:t>
            </a:r>
            <a:r>
              <a:rPr lang="en-US" altLang="zh-TW" sz="3600" dirty="0"/>
              <a:t> </a:t>
            </a:r>
            <a:r>
              <a:rPr lang="en-US" altLang="zh-TW" sz="3600" b="1" dirty="0">
                <a:solidFill>
                  <a:srgbClr val="7030A0"/>
                </a:solidFill>
                <a:effectLst>
                  <a:outerShdw blurRad="38100" dist="38100" dir="2700000" algn="tl">
                    <a:srgbClr val="000000">
                      <a:alpha val="43137"/>
                    </a:srgbClr>
                  </a:outerShdw>
                </a:effectLst>
              </a:rPr>
              <a:t>-p .</a:t>
            </a:r>
            <a:r>
              <a:rPr lang="en-US" altLang="zh-TW" sz="3600" b="1" dirty="0" err="1" smtClean="0">
                <a:solidFill>
                  <a:srgbClr val="7030A0"/>
                </a:solidFill>
                <a:effectLst>
                  <a:outerShdw blurRad="38100" dist="38100" dir="2700000" algn="tl">
                    <a:srgbClr val="000000">
                      <a:alpha val="43137"/>
                    </a:srgbClr>
                  </a:outerShdw>
                </a:effectLst>
              </a:rPr>
              <a:t>dynstr</a:t>
            </a:r>
            <a:r>
              <a:rPr lang="en-US" altLang="zh-TW" sz="3600" b="1" dirty="0" smtClean="0">
                <a:solidFill>
                  <a:srgbClr val="7030A0"/>
                </a:solidFill>
                <a:effectLst>
                  <a:outerShdw blurRad="38100" dist="38100" dir="2700000" algn="tl">
                    <a:srgbClr val="000000">
                      <a:alpha val="43137"/>
                    </a:srgbClr>
                  </a:outerShdw>
                </a:effectLst>
              </a:rPr>
              <a:t> </a:t>
            </a:r>
            <a:r>
              <a:rPr lang="zh-TW" altLang="en-US" sz="3600" b="1" dirty="0" smtClean="0">
                <a:solidFill>
                  <a:srgbClr val="7030A0"/>
                </a:solidFill>
                <a:effectLst>
                  <a:outerShdw blurRad="38100" dist="38100" dir="2700000" algn="tl">
                    <a:srgbClr val="000000">
                      <a:alpha val="43137"/>
                    </a:srgbClr>
                  </a:outerShdw>
                </a:effectLst>
              </a:rPr>
              <a:t> </a:t>
            </a:r>
            <a:r>
              <a:rPr lang="en-US" altLang="zh-TW" sz="3600" dirty="0" smtClean="0"/>
              <a:t>XXXXXXXXXXXX</a:t>
            </a:r>
            <a:endParaRPr lang="zh-TW" altLang="en-US" sz="3600" dirty="0"/>
          </a:p>
        </p:txBody>
      </p:sp>
      <p:pic>
        <p:nvPicPr>
          <p:cNvPr id="2" name="圖片 1"/>
          <p:cNvPicPr>
            <a:picLocks noChangeAspect="1"/>
          </p:cNvPicPr>
          <p:nvPr/>
        </p:nvPicPr>
        <p:blipFill>
          <a:blip r:embed="rId2"/>
          <a:stretch>
            <a:fillRect/>
          </a:stretch>
        </p:blipFill>
        <p:spPr>
          <a:xfrm>
            <a:off x="3246340" y="2638643"/>
            <a:ext cx="5892354" cy="2818733"/>
          </a:xfrm>
          <a:prstGeom prst="rect">
            <a:avLst/>
          </a:prstGeom>
        </p:spPr>
      </p:pic>
      <p:sp>
        <p:nvSpPr>
          <p:cNvPr id="6" name="矩形 5"/>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查看動態</a:t>
            </a:r>
            <a:r>
              <a:rPr lang="zh-TW" altLang="en-US" sz="3200" b="1" dirty="0" smtClean="0">
                <a:solidFill>
                  <a:srgbClr val="FFFF00"/>
                </a:solidFill>
                <a:effectLst>
                  <a:outerShdw blurRad="38100" dist="38100" dir="2700000" algn="tl">
                    <a:srgbClr val="000000">
                      <a:alpha val="43137"/>
                    </a:srgbClr>
                  </a:outerShdw>
                </a:effectLst>
              </a:rPr>
              <a:t>字串表</a:t>
            </a:r>
            <a:endParaRPr lang="en-US" altLang="zh-TW" sz="3200" b="1" dirty="0" smtClean="0">
              <a:solidFill>
                <a:srgbClr val="FFFF00"/>
              </a:solidFill>
              <a:effectLst>
                <a:outerShdw blurRad="38100" dist="38100" dir="2700000" algn="tl">
                  <a:srgbClr val="000000">
                    <a:alpha val="43137"/>
                  </a:srgbClr>
                </a:outerShdw>
              </a:effectLst>
            </a:endParaRPr>
          </a:p>
          <a:p>
            <a:r>
              <a:rPr lang="en-US" altLang="zh-TW" b="1" dirty="0">
                <a:solidFill>
                  <a:schemeClr val="bg1"/>
                </a:solidFill>
                <a:effectLst>
                  <a:outerShdw blurRad="38100" dist="38100" dir="2700000" algn="tl">
                    <a:srgbClr val="000000">
                      <a:alpha val="43137"/>
                    </a:srgbClr>
                  </a:outerShdw>
                </a:effectLst>
              </a:rPr>
              <a:t>Dynamic String Table (</a:t>
            </a:r>
            <a:r>
              <a:rPr lang="en-US" altLang="zh-TW" b="1" dirty="0" err="1">
                <a:solidFill>
                  <a:schemeClr val="bg1"/>
                </a:solidFill>
                <a:effectLst>
                  <a:outerShdw blurRad="38100" dist="38100" dir="2700000" algn="tl">
                    <a:srgbClr val="000000">
                      <a:alpha val="43137"/>
                    </a:srgbClr>
                  </a:outerShdw>
                </a:effectLst>
              </a:rPr>
              <a:t>dynstr</a:t>
            </a:r>
            <a:r>
              <a:rPr lang="en-US" altLang="zh-TW" b="1" dirty="0" smtClean="0">
                <a:solidFill>
                  <a:schemeClr val="bg1"/>
                </a:solidFill>
                <a:effectLst>
                  <a:outerShdw blurRad="38100" dist="38100" dir="2700000" algn="tl">
                    <a:srgbClr val="000000">
                      <a:alpha val="43137"/>
                    </a:srgbClr>
                  </a:outerShdw>
                </a:effectLst>
              </a:rPr>
              <a:t>)</a:t>
            </a:r>
            <a:endParaRPr lang="en-US" altLang="zh-TW"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798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21244" y="1472539"/>
            <a:ext cx="4350756" cy="3950487"/>
          </a:xfrm>
          <a:solidFill>
            <a:schemeClr val="accent4">
              <a:lumMod val="20000"/>
              <a:lumOff val="80000"/>
            </a:schemeClr>
          </a:solidFill>
        </p:spPr>
        <p:txBody>
          <a:bodyPr>
            <a:normAutofit fontScale="47500" lnSpcReduction="20000"/>
          </a:bodyPr>
          <a:lstStyle/>
          <a:p>
            <a:pPr marL="0" indent="0">
              <a:buNone/>
            </a:pPr>
            <a:r>
              <a:rPr lang="en-US" altLang="zh-TW" dirty="0"/>
              <a:t>Dynamic section at offset 0xef8 contains 26 entries:</a:t>
            </a:r>
          </a:p>
          <a:p>
            <a:pPr marL="0" indent="0">
              <a:buNone/>
            </a:pPr>
            <a:r>
              <a:rPr lang="en-US" altLang="zh-TW" dirty="0"/>
              <a:t>  Tag        Type                         Name/Value</a:t>
            </a:r>
          </a:p>
          <a:p>
            <a:pPr marL="0" indent="0">
              <a:buNone/>
            </a:pPr>
            <a:r>
              <a:rPr lang="en-US" altLang="zh-TW" dirty="0"/>
              <a:t> </a:t>
            </a:r>
            <a:r>
              <a:rPr lang="en-US" altLang="zh-TW" b="1" dirty="0">
                <a:solidFill>
                  <a:srgbClr val="FF0000"/>
                </a:solidFill>
                <a:effectLst>
                  <a:outerShdw blurRad="38100" dist="38100" dir="2700000" algn="tl">
                    <a:srgbClr val="000000">
                      <a:alpha val="43137"/>
                    </a:srgbClr>
                  </a:outerShdw>
                </a:effectLst>
              </a:rPr>
              <a:t>0x00000001 (NEEDED)                     Shared library: [libc.so.6]</a:t>
            </a:r>
          </a:p>
          <a:p>
            <a:pPr marL="0" indent="0">
              <a:buNone/>
            </a:pPr>
            <a:r>
              <a:rPr lang="en-US" altLang="zh-TW" dirty="0"/>
              <a:t> 0x0000000c (INIT)                       0x3bc</a:t>
            </a:r>
          </a:p>
          <a:p>
            <a:pPr marL="0" indent="0">
              <a:buNone/>
            </a:pPr>
            <a:r>
              <a:rPr lang="en-US" altLang="zh-TW" dirty="0"/>
              <a:t> 0x0000000d (FINI)                       0x634</a:t>
            </a:r>
          </a:p>
          <a:p>
            <a:pPr marL="0" indent="0">
              <a:buNone/>
            </a:pPr>
            <a:r>
              <a:rPr lang="en-US" altLang="zh-TW" dirty="0"/>
              <a:t> 0x00000019 (INIT_ARRAY)                 0x1eec</a:t>
            </a:r>
          </a:p>
          <a:p>
            <a:pPr marL="0" indent="0">
              <a:buNone/>
            </a:pPr>
            <a:r>
              <a:rPr lang="en-US" altLang="zh-TW" dirty="0"/>
              <a:t> 0x0000001b (INIT_ARRAYSZ)               4 (bytes)</a:t>
            </a:r>
          </a:p>
          <a:p>
            <a:pPr marL="0" indent="0">
              <a:buNone/>
            </a:pPr>
            <a:r>
              <a:rPr lang="en-US" altLang="zh-TW" dirty="0"/>
              <a:t> 0x0000001a (FINI_ARRAY)                 0x1ef0</a:t>
            </a:r>
          </a:p>
          <a:p>
            <a:pPr marL="0" indent="0">
              <a:buNone/>
            </a:pPr>
            <a:r>
              <a:rPr lang="en-US" altLang="zh-TW" dirty="0"/>
              <a:t> 0x0000001c (FINI_ARRAYSZ)               4 (bytes)</a:t>
            </a:r>
          </a:p>
          <a:p>
            <a:pPr marL="0" indent="0">
              <a:buNone/>
            </a:pPr>
            <a:r>
              <a:rPr lang="en-US" altLang="zh-TW" dirty="0"/>
              <a:t> 0x6ffffef5 (GNU_HASH)                   0x1ac</a:t>
            </a:r>
          </a:p>
          <a:p>
            <a:pPr marL="0" indent="0">
              <a:buNone/>
            </a:pPr>
            <a:r>
              <a:rPr lang="en-US" altLang="zh-TW" dirty="0"/>
              <a:t> 0x00000005 (STRTAB)                     0x270</a:t>
            </a:r>
          </a:p>
          <a:p>
            <a:pPr marL="0" indent="0">
              <a:buNone/>
            </a:pPr>
            <a:r>
              <a:rPr lang="en-US" altLang="zh-TW" dirty="0"/>
              <a:t> 0x00000006 (SYMTAB)                     0x1d0</a:t>
            </a:r>
          </a:p>
          <a:p>
            <a:pPr marL="0" indent="0">
              <a:buNone/>
            </a:pPr>
            <a:r>
              <a:rPr lang="en-US" altLang="zh-TW" dirty="0"/>
              <a:t> 0x0000000a (STRSZ)                      175 (bytes)</a:t>
            </a:r>
          </a:p>
          <a:p>
            <a:pPr marL="0" indent="0">
              <a:buNone/>
            </a:pPr>
            <a:r>
              <a:rPr lang="en-US" altLang="zh-TW" dirty="0"/>
              <a:t> 0x0000000b (SYMENT)                     16 (bytes)</a:t>
            </a:r>
          </a:p>
          <a:p>
            <a:pPr marL="0" indent="0">
              <a:buNone/>
            </a:pPr>
            <a:r>
              <a:rPr lang="en-US" altLang="zh-TW" dirty="0"/>
              <a:t> 0x00000015 (DEBUG)                      </a:t>
            </a:r>
            <a:r>
              <a:rPr lang="en-US" altLang="zh-TW" dirty="0" smtClean="0"/>
              <a:t>0x0</a:t>
            </a:r>
            <a:endParaRPr lang="en-US" altLang="zh-TW" dirty="0"/>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b="1" dirty="0" err="1" smtClean="0">
                <a:solidFill>
                  <a:srgbClr val="FFFF00"/>
                </a:solidFill>
                <a:effectLst>
                  <a:outerShdw blurRad="38100" dist="38100" dir="2700000" algn="tl">
                    <a:srgbClr val="000000">
                      <a:alpha val="43137"/>
                    </a:srgbClr>
                  </a:outerShdw>
                </a:effectLst>
              </a:rPr>
              <a:t>DynamicSection</a:t>
            </a:r>
            <a:r>
              <a:rPr lang="en-US" altLang="zh-TW" sz="3200" b="1" dirty="0" smtClean="0">
                <a:solidFill>
                  <a:srgbClr val="FFFF00"/>
                </a:solidFill>
                <a:effectLst>
                  <a:outerShdw blurRad="38100" dist="38100" dir="2700000" algn="tl">
                    <a:srgbClr val="000000">
                      <a:alpha val="43137"/>
                    </a:srgbClr>
                  </a:outerShdw>
                </a:effectLst>
              </a:rPr>
              <a:t>/Segment</a:t>
            </a:r>
            <a:r>
              <a:rPr lang="en-US" altLang="zh-TW" sz="3200" b="1" dirty="0">
                <a:solidFill>
                  <a:srgbClr val="FFFF00"/>
                </a:solidFill>
                <a:effectLst>
                  <a:outerShdw blurRad="38100" dist="38100" dir="2700000" algn="tl">
                    <a:srgbClr val="000000">
                      <a:alpha val="43137"/>
                    </a:srgbClr>
                  </a:outerShdw>
                </a:effectLst>
              </a:rPr>
              <a:t/>
            </a:r>
            <a:br>
              <a:rPr lang="en-US" altLang="zh-TW" sz="3200" b="1" dirty="0">
                <a:solidFill>
                  <a:srgbClr val="FFFF00"/>
                </a:solidFill>
                <a:effectLst>
                  <a:outerShdw blurRad="38100" dist="38100" dir="2700000" algn="tl">
                    <a:srgbClr val="000000">
                      <a:alpha val="43137"/>
                    </a:srgbClr>
                  </a:outerShdw>
                </a:effectLst>
              </a:rPr>
            </a:br>
            <a:r>
              <a:rPr lang="en-US" altLang="zh-TW" sz="2400" b="1" dirty="0">
                <a:solidFill>
                  <a:srgbClr val="FFFF00"/>
                </a:solidFill>
                <a:effectLst>
                  <a:outerShdw blurRad="38100" dist="38100" dir="2700000" algn="tl">
                    <a:srgbClr val="000000">
                      <a:alpha val="43137"/>
                    </a:srgbClr>
                  </a:outerShdw>
                </a:effectLst>
              </a:rPr>
              <a:t>Dynamic Information </a:t>
            </a:r>
            <a:r>
              <a:rPr lang="en-US" altLang="zh-TW" sz="2400" b="1" dirty="0" smtClean="0">
                <a:solidFill>
                  <a:srgbClr val="FFFF00"/>
                </a:solidFill>
                <a:effectLst>
                  <a:outerShdw blurRad="38100" dist="38100" dir="2700000" algn="tl">
                    <a:srgbClr val="000000">
                      <a:alpha val="43137"/>
                    </a:srgbClr>
                  </a:outerShdw>
                </a:effectLst>
              </a:rPr>
              <a:t>Block</a:t>
            </a:r>
            <a:endParaRPr lang="en-US" altLang="zh-TW" sz="2400" b="1" dirty="0">
              <a:solidFill>
                <a:srgbClr val="FFFF00"/>
              </a:solidFill>
              <a:effectLst>
                <a:outerShdw blurRad="38100" dist="38100" dir="2700000" algn="tl">
                  <a:srgbClr val="000000">
                    <a:alpha val="43137"/>
                  </a:srgbClr>
                </a:outerShdw>
              </a:effectLst>
            </a:endParaRPr>
          </a:p>
        </p:txBody>
      </p:sp>
      <p:sp>
        <p:nvSpPr>
          <p:cNvPr id="6" name="矩形 5"/>
          <p:cNvSpPr/>
          <p:nvPr/>
        </p:nvSpPr>
        <p:spPr>
          <a:xfrm>
            <a:off x="6053923" y="727157"/>
            <a:ext cx="309007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-d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4050845" y="2796276"/>
            <a:ext cx="4572000" cy="3693319"/>
          </a:xfrm>
          <a:prstGeom prst="rect">
            <a:avLst/>
          </a:prstGeom>
          <a:solidFill>
            <a:schemeClr val="accent6">
              <a:lumMod val="20000"/>
              <a:lumOff val="80000"/>
            </a:schemeClr>
          </a:solidFill>
        </p:spPr>
        <p:txBody>
          <a:bodyPr>
            <a:spAutoFit/>
          </a:bodyPr>
          <a:lstStyle/>
          <a:p>
            <a:r>
              <a:rPr lang="en-US" altLang="zh-TW" dirty="0"/>
              <a:t>0x00000003 (PLTGOT)                     0x2000</a:t>
            </a:r>
          </a:p>
          <a:p>
            <a:r>
              <a:rPr lang="en-US" altLang="zh-TW" dirty="0"/>
              <a:t> 0x00000002 (PLTRELSZ)                   16 (bytes)</a:t>
            </a:r>
          </a:p>
          <a:p>
            <a:r>
              <a:rPr lang="en-US" altLang="zh-TW" dirty="0"/>
              <a:t> 0x00000014 (PLT</a:t>
            </a:r>
            <a:r>
              <a:rPr lang="en-US" altLang="zh-TW" b="1" dirty="0">
                <a:solidFill>
                  <a:srgbClr val="FF0000"/>
                </a:solidFill>
                <a:effectLst>
                  <a:outerShdw blurRad="38100" dist="38100" dir="2700000" algn="tl">
                    <a:srgbClr val="000000">
                      <a:alpha val="43137"/>
                    </a:srgbClr>
                  </a:outerShdw>
                </a:effectLst>
              </a:rPr>
              <a:t>REL</a:t>
            </a:r>
            <a:r>
              <a:rPr lang="en-US" altLang="zh-TW" dirty="0"/>
              <a:t>)                     REL</a:t>
            </a:r>
          </a:p>
          <a:p>
            <a:r>
              <a:rPr lang="en-US" altLang="zh-TW" dirty="0"/>
              <a:t> 0x00000017 (JMPREL)                     0x3ac</a:t>
            </a:r>
          </a:p>
          <a:p>
            <a:r>
              <a:rPr lang="en-US" altLang="zh-TW" dirty="0"/>
              <a:t> 0x00000011 (REL)                        0x364</a:t>
            </a:r>
          </a:p>
          <a:p>
            <a:r>
              <a:rPr lang="en-US" altLang="zh-TW" dirty="0"/>
              <a:t> 0x00000012 (RELSZ)                      72 (bytes)</a:t>
            </a:r>
          </a:p>
          <a:p>
            <a:r>
              <a:rPr lang="en-US" altLang="zh-TW" dirty="0"/>
              <a:t> 0x00000013 (RELENT)                     8 (bytes)</a:t>
            </a:r>
          </a:p>
          <a:p>
            <a:r>
              <a:rPr lang="en-US" altLang="zh-TW" dirty="0"/>
              <a:t> </a:t>
            </a:r>
            <a:r>
              <a:rPr lang="en-US" altLang="zh-TW" b="1" dirty="0">
                <a:solidFill>
                  <a:srgbClr val="FF0000"/>
                </a:solidFill>
                <a:effectLst>
                  <a:outerShdw blurRad="38100" dist="38100" dir="2700000" algn="tl">
                    <a:srgbClr val="000000">
                      <a:alpha val="43137"/>
                    </a:srgbClr>
                  </a:outerShdw>
                </a:effectLst>
              </a:rPr>
              <a:t>0x6ffffffb (FLAGS_1)                    Flags: PIE</a:t>
            </a:r>
          </a:p>
          <a:p>
            <a:r>
              <a:rPr lang="en-US" altLang="zh-TW" dirty="0"/>
              <a:t> 0x6ffffffe (VERNEED)                    0x334</a:t>
            </a:r>
          </a:p>
          <a:p>
            <a:r>
              <a:rPr lang="en-US" altLang="zh-TW" dirty="0"/>
              <a:t> 0x6fffffff (VERNEEDNUM)                 1</a:t>
            </a:r>
          </a:p>
          <a:p>
            <a:r>
              <a:rPr lang="en-US" altLang="zh-TW" dirty="0"/>
              <a:t> 0x6ffffff0 (VERSYM)                     0x320</a:t>
            </a:r>
          </a:p>
          <a:p>
            <a:r>
              <a:rPr lang="en-US" altLang="zh-TW" dirty="0"/>
              <a:t> 0x6ffffffa (RELCOUNT)                   4</a:t>
            </a:r>
          </a:p>
          <a:p>
            <a:r>
              <a:rPr lang="en-US" altLang="zh-TW" dirty="0"/>
              <a:t> 0x00000000 (NULL)                       0x0</a:t>
            </a:r>
          </a:p>
        </p:txBody>
      </p:sp>
      <p:sp>
        <p:nvSpPr>
          <p:cNvPr id="7" name="矩形 6"/>
          <p:cNvSpPr/>
          <p:nvPr/>
        </p:nvSpPr>
        <p:spPr>
          <a:xfrm>
            <a:off x="4536352" y="1888526"/>
            <a:ext cx="1800493" cy="369332"/>
          </a:xfrm>
          <a:prstGeom prst="rect">
            <a:avLst/>
          </a:prstGeom>
        </p:spPr>
        <p:txBody>
          <a:bodyPr wrap="none">
            <a:spAutoFit/>
          </a:bodyPr>
          <a:lstStyle/>
          <a:p>
            <a:r>
              <a:rPr lang="zh-TW" altLang="en-US" dirty="0"/>
              <a:t>加載時的依賴項</a:t>
            </a:r>
          </a:p>
        </p:txBody>
      </p:sp>
    </p:spTree>
    <p:extLst>
      <p:ext uri="{BB962C8B-B14F-4D97-AF65-F5344CB8AC3E}">
        <p14:creationId xmlns:p14="http://schemas.microsoft.com/office/powerpoint/2010/main" val="18067307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5"/>
            <a:ext cx="7886700" cy="1478890"/>
          </a:xfrm>
          <a:solidFill>
            <a:schemeClr val="accent4">
              <a:lumMod val="20000"/>
              <a:lumOff val="80000"/>
            </a:schemeClr>
          </a:solidFill>
        </p:spPr>
        <p:txBody>
          <a:bodyPr>
            <a:normAutofit lnSpcReduction="10000"/>
          </a:bodyPr>
          <a:lstStyle/>
          <a:p>
            <a:pPr marL="0" indent="0">
              <a:buNone/>
            </a:pPr>
            <a:r>
              <a:rPr lang="en-US" altLang="zh-TW" dirty="0"/>
              <a:t>linux-gate.so.1 (0xb7780000)</a:t>
            </a:r>
          </a:p>
          <a:p>
            <a:pPr marL="0" indent="0">
              <a:buNone/>
            </a:pPr>
            <a:r>
              <a:rPr lang="en-US" altLang="zh-TW" dirty="0" smtClean="0"/>
              <a:t>libc.so.6 </a:t>
            </a:r>
            <a:r>
              <a:rPr lang="en-US" altLang="zh-TW" dirty="0"/>
              <a:t>=&gt; /lib/i386-linux-gnu/libc.so.6 (0xb75a0000)</a:t>
            </a:r>
          </a:p>
          <a:p>
            <a:pPr marL="0" indent="0">
              <a:buNone/>
            </a:pPr>
            <a:r>
              <a:rPr lang="en-US" altLang="zh-TW" dirty="0" smtClean="0"/>
              <a:t>/</a:t>
            </a:r>
            <a:r>
              <a:rPr lang="en-US" altLang="zh-TW" dirty="0"/>
              <a:t>lib/ld-linux.so.2 (0x80023000)</a:t>
            </a:r>
          </a:p>
          <a:p>
            <a:endParaRPr lang="zh-TW" altLang="en-US" dirty="0"/>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加載時的依賴項</a:t>
            </a:r>
            <a:endParaRPr lang="en-US" altLang="zh-TW" sz="3200" b="1" dirty="0">
              <a:solidFill>
                <a:srgbClr val="FFFF00"/>
              </a:solidFill>
              <a:effectLst>
                <a:outerShdw blurRad="38100" dist="38100" dir="2700000" algn="tl">
                  <a:srgbClr val="000000">
                    <a:alpha val="43137"/>
                  </a:srgbClr>
                </a:outerShdw>
              </a:effectLst>
            </a:endParaRPr>
          </a:p>
        </p:txBody>
      </p:sp>
      <p:sp>
        <p:nvSpPr>
          <p:cNvPr id="6" name="矩形 5"/>
          <p:cNvSpPr/>
          <p:nvPr/>
        </p:nvSpPr>
        <p:spPr>
          <a:xfrm>
            <a:off x="6053923" y="727157"/>
            <a:ext cx="2201244" cy="523220"/>
          </a:xfrm>
          <a:prstGeom prst="rect">
            <a:avLst/>
          </a:prstGeom>
          <a:solidFill>
            <a:srgbClr val="002060"/>
          </a:solidFill>
        </p:spPr>
        <p:txBody>
          <a:bodyPr wrap="none">
            <a:spAutoFit/>
          </a:bodyPr>
          <a:lstStyle/>
          <a:p>
            <a:r>
              <a:rPr lang="en-US" altLang="zh-TW" sz="2800" b="1" dirty="0" err="1" smtClean="0">
                <a:solidFill>
                  <a:schemeClr val="bg1"/>
                </a:solidFill>
                <a:effectLst>
                  <a:outerShdw blurRad="38100" dist="38100" dir="2700000" algn="tl">
                    <a:srgbClr val="000000">
                      <a:alpha val="43137"/>
                    </a:srgbClr>
                  </a:outerShdw>
                </a:effectLst>
              </a:rPr>
              <a:t>ldd</a:t>
            </a:r>
            <a:r>
              <a:rPr lang="en-US" altLang="zh-TW" sz="2800" b="1" dirty="0" smtClean="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9392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578287" y="2378507"/>
            <a:ext cx="5028701" cy="3407278"/>
          </a:xfrm>
          <a:solidFill>
            <a:schemeClr val="accent4">
              <a:lumMod val="20000"/>
              <a:lumOff val="80000"/>
            </a:schemeClr>
          </a:solidFill>
        </p:spPr>
        <p:txBody>
          <a:bodyPr>
            <a:normAutofit fontScale="92500" lnSpcReduction="20000"/>
          </a:bodyPr>
          <a:lstStyle/>
          <a:p>
            <a:pPr marL="0" indent="0">
              <a:buNone/>
            </a:pPr>
            <a:r>
              <a:rPr lang="pt-BR" altLang="zh-TW" dirty="0"/>
              <a:t>#include </a:t>
            </a:r>
            <a:r>
              <a:rPr lang="pt-BR" altLang="zh-TW" dirty="0" smtClean="0"/>
              <a:t>&lt;stdio.h&gt;</a:t>
            </a:r>
            <a:endParaRPr lang="pt-BR" altLang="zh-TW" dirty="0"/>
          </a:p>
          <a:p>
            <a:pPr marL="0" indent="0">
              <a:buNone/>
            </a:pPr>
            <a:endParaRPr lang="pt-BR" altLang="zh-TW" dirty="0" smtClean="0"/>
          </a:p>
          <a:p>
            <a:pPr marL="0" indent="0">
              <a:buNone/>
            </a:pPr>
            <a:r>
              <a:rPr lang="pt-BR" altLang="zh-TW" dirty="0" smtClean="0"/>
              <a:t>int myval </a:t>
            </a:r>
            <a:r>
              <a:rPr lang="pt-BR" altLang="zh-TW" dirty="0"/>
              <a:t>;</a:t>
            </a:r>
          </a:p>
          <a:p>
            <a:pPr marL="0" indent="0">
              <a:buNone/>
            </a:pPr>
            <a:endParaRPr lang="pt-BR" altLang="zh-TW" dirty="0" smtClean="0"/>
          </a:p>
          <a:p>
            <a:pPr marL="0" indent="0">
              <a:buNone/>
            </a:pPr>
            <a:r>
              <a:rPr lang="pt-BR" altLang="zh-TW" dirty="0" smtClean="0"/>
              <a:t>int </a:t>
            </a:r>
            <a:r>
              <a:rPr lang="pt-BR" altLang="zh-TW" dirty="0"/>
              <a:t>fun1 ( void ) </a:t>
            </a:r>
            <a:r>
              <a:rPr lang="pt-BR" altLang="zh-TW" dirty="0" smtClean="0"/>
              <a:t>{</a:t>
            </a:r>
            <a:endParaRPr lang="pt-BR" altLang="zh-TW" dirty="0"/>
          </a:p>
          <a:p>
            <a:pPr marL="457200" lvl="1" indent="0">
              <a:buNone/>
            </a:pPr>
            <a:r>
              <a:rPr lang="pt-BR" altLang="zh-TW" dirty="0" smtClean="0"/>
              <a:t>myval= </a:t>
            </a:r>
            <a:r>
              <a:rPr lang="pt-BR" altLang="zh-TW" dirty="0"/>
              <a:t>123;</a:t>
            </a:r>
          </a:p>
          <a:p>
            <a:pPr marL="457200" lvl="1" indent="0">
              <a:buNone/>
            </a:pPr>
            <a:r>
              <a:rPr lang="pt-BR" altLang="zh-TW" dirty="0" smtClean="0"/>
              <a:t>printf( “My variable= </a:t>
            </a:r>
            <a:r>
              <a:rPr lang="pt-BR" altLang="zh-TW" dirty="0"/>
              <a:t>%</a:t>
            </a:r>
            <a:r>
              <a:rPr lang="pt-BR" altLang="zh-TW" dirty="0" smtClean="0"/>
              <a:t>dnn”, </a:t>
            </a:r>
            <a:r>
              <a:rPr lang="pt-BR" altLang="zh-TW" dirty="0"/>
              <a:t>myval</a:t>
            </a:r>
            <a:r>
              <a:rPr lang="pt-BR" altLang="zh-TW" dirty="0" smtClean="0"/>
              <a:t> </a:t>
            </a:r>
            <a:r>
              <a:rPr lang="pt-BR" altLang="zh-TW" dirty="0"/>
              <a:t>) ;</a:t>
            </a:r>
          </a:p>
          <a:p>
            <a:pPr marL="457200" lvl="1" indent="0">
              <a:buNone/>
            </a:pPr>
            <a:r>
              <a:rPr lang="pt-BR" altLang="zh-TW" dirty="0"/>
              <a:t>return 0;</a:t>
            </a:r>
          </a:p>
          <a:p>
            <a:pPr marL="0" indent="0">
              <a:buNone/>
            </a:pPr>
            <a:r>
              <a:rPr lang="en-US" altLang="zh-TW" dirty="0" smtClean="0"/>
              <a:t>}</a:t>
            </a:r>
            <a:endParaRPr lang="zh-TW" altLang="en-US" dirty="0"/>
          </a:p>
        </p:txBody>
      </p:sp>
      <p:sp>
        <p:nvSpPr>
          <p:cNvPr id="4" name="矩形 3"/>
          <p:cNvSpPr/>
          <p:nvPr/>
        </p:nvSpPr>
        <p:spPr>
          <a:xfrm>
            <a:off x="670672" y="1368353"/>
            <a:ext cx="6095964" cy="584775"/>
          </a:xfrm>
          <a:prstGeom prst="rect">
            <a:avLst/>
          </a:prstGeom>
          <a:solidFill>
            <a:schemeClr val="accent6">
              <a:lumMod val="20000"/>
              <a:lumOff val="80000"/>
            </a:schemeClr>
          </a:solidFill>
        </p:spPr>
        <p:txBody>
          <a:bodyPr wrap="none">
            <a:spAutoFit/>
          </a:bodyPr>
          <a:lstStyle/>
          <a:p>
            <a:r>
              <a:rPr lang="en-US" altLang="zh-TW" sz="3200" dirty="0" err="1"/>
              <a:t>gcc</a:t>
            </a:r>
            <a:r>
              <a:rPr lang="en-US" altLang="zh-TW" sz="3200" dirty="0"/>
              <a:t> -shared -</a:t>
            </a:r>
            <a:r>
              <a:rPr lang="en-US" altLang="zh-TW" sz="3200" dirty="0" err="1"/>
              <a:t>fPIC</a:t>
            </a:r>
            <a:r>
              <a:rPr lang="en-US" altLang="zh-TW" sz="3200" dirty="0"/>
              <a:t> </a:t>
            </a:r>
            <a:r>
              <a:rPr lang="en-US" altLang="zh-TW" sz="3200" dirty="0" err="1" smtClean="0"/>
              <a:t>GOT.c</a:t>
            </a:r>
            <a:r>
              <a:rPr lang="en-US" altLang="zh-TW" sz="3200" dirty="0" smtClean="0"/>
              <a:t> </a:t>
            </a:r>
            <a:r>
              <a:rPr lang="en-US" altLang="zh-TW" sz="3200" dirty="0"/>
              <a:t>-o </a:t>
            </a:r>
            <a:r>
              <a:rPr lang="en-US" altLang="zh-TW" sz="3200" dirty="0" smtClean="0"/>
              <a:t>libGOT.so</a:t>
            </a:r>
            <a:endParaRPr lang="zh-TW" altLang="en-US" sz="3200" dirty="0"/>
          </a:p>
        </p:txBody>
      </p:sp>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smtClean="0"/>
              <a:t>Global </a:t>
            </a:r>
            <a:r>
              <a:rPr lang="en-US" altLang="zh-TW" sz="2800" dirty="0"/>
              <a:t>Offset </a:t>
            </a:r>
            <a:r>
              <a:rPr lang="en-US" altLang="zh-TW" sz="2800" dirty="0" smtClean="0"/>
              <a:t>Table</a:t>
            </a:r>
            <a:endParaRPr lang="zh-TW" altLang="en-US" sz="2800" dirty="0"/>
          </a:p>
        </p:txBody>
      </p:sp>
      <p:sp>
        <p:nvSpPr>
          <p:cNvPr id="6" name="矩形 5"/>
          <p:cNvSpPr/>
          <p:nvPr/>
        </p:nvSpPr>
        <p:spPr>
          <a:xfrm>
            <a:off x="4305802" y="662500"/>
            <a:ext cx="2209003" cy="369332"/>
          </a:xfrm>
          <a:prstGeom prst="rect">
            <a:avLst/>
          </a:prstGeom>
          <a:solidFill>
            <a:schemeClr val="accent6">
              <a:lumMod val="20000"/>
              <a:lumOff val="80000"/>
            </a:schemeClr>
          </a:solidFill>
        </p:spPr>
        <p:txBody>
          <a:bodyPr wrap="none">
            <a:spAutoFit/>
          </a:bodyPr>
          <a:lstStyle/>
          <a:p>
            <a:r>
              <a:rPr lang="en-US" altLang="zh-TW" dirty="0" err="1"/>
              <a:t>objdump</a:t>
            </a:r>
            <a:r>
              <a:rPr lang="en-US" altLang="zh-TW" dirty="0"/>
              <a:t> -d </a:t>
            </a:r>
            <a:r>
              <a:rPr lang="en-US" altLang="zh-TW" dirty="0" smtClean="0"/>
              <a:t>libGOT.so</a:t>
            </a:r>
            <a:endParaRPr lang="zh-TW" altLang="en-US" dirty="0"/>
          </a:p>
        </p:txBody>
      </p:sp>
    </p:spTree>
    <p:extLst>
      <p:ext uri="{BB962C8B-B14F-4D97-AF65-F5344CB8AC3E}">
        <p14:creationId xmlns:p14="http://schemas.microsoft.com/office/powerpoint/2010/main" val="3052881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72722" y="1449106"/>
            <a:ext cx="6301068" cy="4709645"/>
          </a:xfrm>
          <a:solidFill>
            <a:schemeClr val="accent4">
              <a:lumMod val="20000"/>
              <a:lumOff val="80000"/>
            </a:schemeClr>
          </a:solidFill>
        </p:spPr>
        <p:txBody>
          <a:bodyPr>
            <a:normAutofit fontScale="47500" lnSpcReduction="20000"/>
          </a:bodyPr>
          <a:lstStyle/>
          <a:p>
            <a:pPr marL="0" indent="0">
              <a:buNone/>
            </a:pPr>
            <a:endParaRPr lang="en-US" altLang="zh-TW" dirty="0"/>
          </a:p>
          <a:p>
            <a:pPr marL="0" indent="0">
              <a:buNone/>
            </a:pPr>
            <a:r>
              <a:rPr lang="en-US" altLang="zh-TW" dirty="0"/>
              <a:t>Relocation section </a:t>
            </a:r>
            <a:r>
              <a:rPr lang="en-US" altLang="zh-TW" sz="5100" b="1" dirty="0">
                <a:solidFill>
                  <a:srgbClr val="002060"/>
                </a:solidFill>
                <a:effectLst>
                  <a:outerShdw blurRad="38100" dist="38100" dir="2700000" algn="tl">
                    <a:srgbClr val="000000">
                      <a:alpha val="43137"/>
                    </a:srgbClr>
                  </a:outerShdw>
                </a:effectLst>
              </a:rPr>
              <a:t>'.</a:t>
            </a:r>
            <a:r>
              <a:rPr lang="en-US" altLang="zh-TW" sz="5100" b="1" dirty="0" err="1">
                <a:solidFill>
                  <a:srgbClr val="002060"/>
                </a:solidFill>
                <a:effectLst>
                  <a:outerShdw blurRad="38100" dist="38100" dir="2700000" algn="tl">
                    <a:srgbClr val="000000">
                      <a:alpha val="43137"/>
                    </a:srgbClr>
                  </a:outerShdw>
                </a:effectLst>
              </a:rPr>
              <a:t>rel.dyn</a:t>
            </a:r>
            <a:r>
              <a:rPr lang="en-US" altLang="zh-TW" sz="5100" b="1" dirty="0">
                <a:solidFill>
                  <a:srgbClr val="002060"/>
                </a:solidFill>
                <a:effectLst>
                  <a:outerShdw blurRad="38100" dist="38100" dir="2700000" algn="tl">
                    <a:srgbClr val="000000">
                      <a:alpha val="43137"/>
                    </a:srgbClr>
                  </a:outerShdw>
                </a:effectLst>
              </a:rPr>
              <a:t>' </a:t>
            </a:r>
            <a:r>
              <a:rPr lang="en-US" altLang="zh-TW" dirty="0"/>
              <a:t>at offset 0x364 contains 9 entries:</a:t>
            </a:r>
          </a:p>
          <a:p>
            <a:pPr marL="0" indent="0">
              <a:buNone/>
            </a:pPr>
            <a:r>
              <a:rPr lang="en-US" altLang="zh-TW" dirty="0"/>
              <a:t> Offset     Info    Type                Sym. Value  Symbol's Name</a:t>
            </a:r>
          </a:p>
          <a:p>
            <a:pPr marL="0" indent="0">
              <a:buNone/>
            </a:pPr>
            <a:r>
              <a:rPr lang="en-US" altLang="zh-TW" dirty="0"/>
              <a:t>00001efc  00000008 R_386_RELATIVE        </a:t>
            </a:r>
          </a:p>
          <a:p>
            <a:pPr marL="0" indent="0">
              <a:buNone/>
            </a:pPr>
            <a:r>
              <a:rPr lang="en-US" altLang="zh-TW" dirty="0"/>
              <a:t>00001f00  00000008 R_386_RELATIVE        </a:t>
            </a:r>
          </a:p>
          <a:p>
            <a:pPr marL="0" indent="0">
              <a:buNone/>
            </a:pPr>
            <a:r>
              <a:rPr lang="en-US" altLang="zh-TW" dirty="0"/>
              <a:t>00002010  00000008 R_386_RELATIVE        </a:t>
            </a:r>
          </a:p>
          <a:p>
            <a:pPr marL="0" indent="0">
              <a:buNone/>
            </a:pPr>
            <a:r>
              <a:rPr lang="en-US" altLang="zh-TW" dirty="0"/>
              <a:t>00001fe8  00000c06 R_386_GLOB_DAT         00002018   </a:t>
            </a:r>
            <a:r>
              <a:rPr lang="en-US" altLang="zh-TW" dirty="0" err="1"/>
              <a:t>myval</a:t>
            </a:r>
            <a:endParaRPr lang="en-US" altLang="zh-TW" dirty="0"/>
          </a:p>
          <a:p>
            <a:pPr marL="0" indent="0">
              <a:buNone/>
            </a:pPr>
            <a:r>
              <a:rPr lang="en-US" altLang="zh-TW" dirty="0"/>
              <a:t>00001fec  00000106 R_386_GLOB_DAT         00000000   _</a:t>
            </a:r>
            <a:r>
              <a:rPr lang="en-US" altLang="zh-TW" dirty="0" err="1"/>
              <a:t>ITM_deregisterTMCloneTable</a:t>
            </a:r>
            <a:endParaRPr lang="en-US" altLang="zh-TW" dirty="0"/>
          </a:p>
          <a:p>
            <a:pPr marL="0" indent="0">
              <a:buNone/>
            </a:pPr>
            <a:r>
              <a:rPr lang="en-US" altLang="zh-TW" dirty="0"/>
              <a:t>00001ff0  00000306 R_386_GLOB_DAT         00000000   __cxa_finalize@GLIBC_2.1.3</a:t>
            </a:r>
          </a:p>
          <a:p>
            <a:pPr marL="0" indent="0">
              <a:buNone/>
            </a:pPr>
            <a:r>
              <a:rPr lang="en-US" altLang="zh-TW" dirty="0"/>
              <a:t>00001ff4  00000406 R_386_GLOB_DAT         00000000   __</a:t>
            </a:r>
            <a:r>
              <a:rPr lang="en-US" altLang="zh-TW" dirty="0" err="1"/>
              <a:t>gmon_start</a:t>
            </a:r>
            <a:r>
              <a:rPr lang="en-US" altLang="zh-TW" dirty="0"/>
              <a:t>__</a:t>
            </a:r>
          </a:p>
          <a:p>
            <a:pPr marL="0" indent="0">
              <a:buNone/>
            </a:pPr>
            <a:r>
              <a:rPr lang="en-US" altLang="zh-TW" dirty="0"/>
              <a:t>00001ff8  00000506 R_386_GLOB_DAT         00000000   _</a:t>
            </a:r>
            <a:r>
              <a:rPr lang="en-US" altLang="zh-TW" dirty="0" err="1"/>
              <a:t>Jv_RegisterClasses</a:t>
            </a:r>
            <a:endParaRPr lang="en-US" altLang="zh-TW" dirty="0"/>
          </a:p>
          <a:p>
            <a:pPr marL="0" indent="0">
              <a:buNone/>
            </a:pPr>
            <a:r>
              <a:rPr lang="en-US" altLang="zh-TW" dirty="0"/>
              <a:t>00001ffc  00000606 R_386_GLOB_DAT         00000000   _</a:t>
            </a:r>
            <a:r>
              <a:rPr lang="en-US" altLang="zh-TW" dirty="0" err="1"/>
              <a:t>ITM_registerTMCloneTable</a:t>
            </a:r>
            <a:endParaRPr lang="en-US" altLang="zh-TW" dirty="0"/>
          </a:p>
          <a:p>
            <a:pPr marL="0" indent="0">
              <a:buNone/>
            </a:pPr>
            <a:endParaRPr lang="en-US" altLang="zh-TW" dirty="0"/>
          </a:p>
          <a:p>
            <a:pPr marL="0" indent="0">
              <a:buNone/>
            </a:pPr>
            <a:r>
              <a:rPr lang="en-US" altLang="zh-TW" dirty="0"/>
              <a:t>Relocation section </a:t>
            </a:r>
            <a:r>
              <a:rPr lang="en-US" altLang="zh-TW" sz="5100" b="1" dirty="0">
                <a:solidFill>
                  <a:srgbClr val="002060"/>
                </a:solidFill>
                <a:effectLst>
                  <a:outerShdw blurRad="38100" dist="38100" dir="2700000" algn="tl">
                    <a:srgbClr val="000000">
                      <a:alpha val="43137"/>
                    </a:srgbClr>
                  </a:outerShdw>
                </a:effectLst>
              </a:rPr>
              <a:t>'.</a:t>
            </a:r>
            <a:r>
              <a:rPr lang="en-US" altLang="zh-TW" sz="5100" b="1" dirty="0" err="1">
                <a:solidFill>
                  <a:srgbClr val="002060"/>
                </a:solidFill>
                <a:effectLst>
                  <a:outerShdw blurRad="38100" dist="38100" dir="2700000" algn="tl">
                    <a:srgbClr val="000000">
                      <a:alpha val="43137"/>
                    </a:srgbClr>
                  </a:outerShdw>
                </a:effectLst>
              </a:rPr>
              <a:t>rel.plt</a:t>
            </a:r>
            <a:r>
              <a:rPr lang="en-US" altLang="zh-TW" sz="5100" b="1" dirty="0">
                <a:solidFill>
                  <a:srgbClr val="002060"/>
                </a:solidFill>
                <a:effectLst>
                  <a:outerShdw blurRad="38100" dist="38100" dir="2700000" algn="tl">
                    <a:srgbClr val="000000">
                      <a:alpha val="43137"/>
                    </a:srgbClr>
                  </a:outerShdw>
                </a:effectLst>
              </a:rPr>
              <a:t>' </a:t>
            </a:r>
            <a:r>
              <a:rPr lang="en-US" altLang="zh-TW" dirty="0"/>
              <a:t>at offset 0x3ac contains 1 entries:</a:t>
            </a:r>
          </a:p>
          <a:p>
            <a:pPr marL="0" indent="0">
              <a:buNone/>
            </a:pPr>
            <a:r>
              <a:rPr lang="en-US" altLang="zh-TW" dirty="0"/>
              <a:t> Offset     Info    Type                Sym. Value  Symbol's Name</a:t>
            </a:r>
          </a:p>
          <a:p>
            <a:pPr marL="0" indent="0">
              <a:buNone/>
            </a:pPr>
            <a:r>
              <a:rPr lang="en-US" altLang="zh-TW" dirty="0"/>
              <a:t>0000200c  00000207 R_386_JUMP_SLOT        00000000   printf@GLIBC_2.0</a:t>
            </a:r>
          </a:p>
          <a:p>
            <a:endParaRPr lang="zh-TW" altLang="en-US" dirty="0"/>
          </a:p>
        </p:txBody>
      </p:sp>
      <p:sp>
        <p:nvSpPr>
          <p:cNvPr id="4" name="矩形 3"/>
          <p:cNvSpPr/>
          <p:nvPr/>
        </p:nvSpPr>
        <p:spPr>
          <a:xfrm>
            <a:off x="1372722" y="950351"/>
            <a:ext cx="2915606" cy="461665"/>
          </a:xfrm>
          <a:prstGeom prst="rect">
            <a:avLst/>
          </a:prstGeom>
          <a:solidFill>
            <a:schemeClr val="accent6">
              <a:lumMod val="20000"/>
              <a:lumOff val="80000"/>
            </a:schemeClr>
          </a:solidFill>
        </p:spPr>
        <p:txBody>
          <a:bodyPr wrap="none">
            <a:spAutoFit/>
          </a:bodyPr>
          <a:lstStyle/>
          <a:p>
            <a:r>
              <a:rPr lang="en-US" altLang="zh-TW" sz="2400" dirty="0" err="1"/>
              <a:t>readelf</a:t>
            </a:r>
            <a:r>
              <a:rPr lang="en-US" altLang="zh-TW" sz="2400" dirty="0"/>
              <a:t> -</a:t>
            </a:r>
            <a:r>
              <a:rPr lang="en-US" altLang="zh-TW" sz="2400" dirty="0" err="1"/>
              <a:t>Wr</a:t>
            </a:r>
            <a:r>
              <a:rPr lang="en-US" altLang="zh-TW" sz="2400" dirty="0"/>
              <a:t> libGOT.so </a:t>
            </a:r>
            <a:endParaRPr lang="zh-TW" altLang="en-US" sz="2400" dirty="0"/>
          </a:p>
        </p:txBody>
      </p:sp>
      <p:sp>
        <p:nvSpPr>
          <p:cNvPr id="6" name="矩形 5"/>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endParaRPr lang="en-US" altLang="zh-TW"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1633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84152" y="2120265"/>
            <a:ext cx="6230423" cy="3959527"/>
          </a:xfrm>
          <a:prstGeom prst="rect">
            <a:avLst/>
          </a:prstGeom>
        </p:spPr>
      </p:pic>
      <p:sp>
        <p:nvSpPr>
          <p:cNvPr id="5" name="矩形 4"/>
          <p:cNvSpPr/>
          <p:nvPr/>
        </p:nvSpPr>
        <p:spPr>
          <a:xfrm>
            <a:off x="6428525" y="4211937"/>
            <a:ext cx="2633711" cy="715581"/>
          </a:xfrm>
          <a:prstGeom prst="rect">
            <a:avLst/>
          </a:prstGeom>
          <a:solidFill>
            <a:schemeClr val="accent6">
              <a:lumMod val="20000"/>
              <a:lumOff val="80000"/>
            </a:schemeClr>
          </a:solidFill>
        </p:spPr>
        <p:txBody>
          <a:bodyPr wrap="square">
            <a:spAutoFit/>
          </a:bodyPr>
          <a:lstStyle/>
          <a:p>
            <a:r>
              <a:rPr lang="zh-TW" altLang="en-US" sz="1350" b="1" dirty="0">
                <a:effectLst>
                  <a:outerShdw blurRad="38100" dist="38100" dir="2700000" algn="tl">
                    <a:srgbClr val="000000">
                      <a:alpha val="43137"/>
                    </a:srgbClr>
                  </a:outerShdw>
                </a:effectLst>
              </a:rPr>
              <a:t>全域變數和區域靜態變數資料經常放在資料區段 </a:t>
            </a:r>
            <a:r>
              <a:rPr lang="en-US" altLang="zh-TW" sz="1350" b="1" dirty="0">
                <a:effectLst>
                  <a:outerShdw blurRad="38100" dist="38100" dir="2700000" algn="tl">
                    <a:srgbClr val="000000">
                      <a:alpha val="43137"/>
                    </a:srgbClr>
                  </a:outerShdw>
                </a:effectLst>
              </a:rPr>
              <a:t>Data</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Section </a:t>
            </a:r>
            <a:r>
              <a:rPr lang="zh-TW" altLang="en-US" sz="1350" b="1" dirty="0">
                <a:effectLst>
                  <a:outerShdw blurRad="38100" dist="38100" dir="2700000" algn="tl">
                    <a:srgbClr val="000000">
                      <a:alpha val="43137"/>
                    </a:srgbClr>
                  </a:outerShdw>
                </a:effectLst>
              </a:rPr>
              <a:t>，資料區段的一般名稱都叫“</a:t>
            </a:r>
            <a:r>
              <a:rPr lang="en-US" altLang="zh-TW" sz="1350" b="1" dirty="0">
                <a:effectLst>
                  <a:outerShdw blurRad="38100" dist="38100" dir="2700000" algn="tl">
                    <a:srgbClr val="000000">
                      <a:alpha val="43137"/>
                    </a:srgbClr>
                  </a:outerShdw>
                </a:effectLst>
              </a:rPr>
              <a:t>.data”</a:t>
            </a:r>
            <a:endParaRPr lang="zh-TW" altLang="en-US" sz="1350" b="1" dirty="0">
              <a:effectLst>
                <a:outerShdw blurRad="38100" dist="38100" dir="2700000" algn="tl">
                  <a:srgbClr val="000000">
                    <a:alpha val="43137"/>
                  </a:srgbClr>
                </a:outerShdw>
              </a:effectLst>
            </a:endParaRPr>
          </a:p>
        </p:txBody>
      </p:sp>
      <p:sp>
        <p:nvSpPr>
          <p:cNvPr id="6" name="矩形 5"/>
          <p:cNvSpPr/>
          <p:nvPr/>
        </p:nvSpPr>
        <p:spPr>
          <a:xfrm>
            <a:off x="1194716" y="4124005"/>
            <a:ext cx="1282723" cy="369332"/>
          </a:xfrm>
          <a:prstGeom prst="rect">
            <a:avLst/>
          </a:prstGeom>
        </p:spPr>
        <p:txBody>
          <a:bodyPr wrap="none">
            <a:spAutoFit/>
          </a:bodyPr>
          <a:lstStyle/>
          <a:p>
            <a:r>
              <a:rPr lang="en-US" altLang="zh-TW" b="1" dirty="0">
                <a:solidFill>
                  <a:srgbClr val="FF0000"/>
                </a:solidFill>
                <a:effectLst>
                  <a:outerShdw blurRad="38100" dist="38100" dir="2700000" algn="tl">
                    <a:srgbClr val="000000">
                      <a:alpha val="43137"/>
                    </a:srgbClr>
                  </a:outerShdw>
                </a:effectLst>
              </a:rPr>
              <a:t>C</a:t>
            </a:r>
            <a:r>
              <a:rPr lang="zh-TW" altLang="en-US" b="1" dirty="0">
                <a:solidFill>
                  <a:srgbClr val="FF0000"/>
                </a:solidFill>
                <a:effectLst>
                  <a:outerShdw blurRad="38100" dist="38100" dir="2700000" algn="tl">
                    <a:srgbClr val="000000">
                      <a:alpha val="43137"/>
                    </a:srgbClr>
                  </a:outerShdw>
                </a:effectLst>
              </a:rPr>
              <a:t> 語言程式</a:t>
            </a:r>
          </a:p>
        </p:txBody>
      </p:sp>
      <p:sp>
        <p:nvSpPr>
          <p:cNvPr id="7" name="矩形 6"/>
          <p:cNvSpPr/>
          <p:nvPr/>
        </p:nvSpPr>
        <p:spPr>
          <a:xfrm>
            <a:off x="6515100" y="3454832"/>
            <a:ext cx="2492822" cy="646331"/>
          </a:xfrm>
          <a:prstGeom prst="rect">
            <a:avLst/>
          </a:prstGeom>
          <a:solidFill>
            <a:schemeClr val="accent1">
              <a:lumMod val="20000"/>
              <a:lumOff val="80000"/>
            </a:schemeClr>
          </a:solidFill>
        </p:spPr>
        <p:txBody>
          <a:bodyPr wrap="square">
            <a:spAutoFit/>
          </a:bodyPr>
          <a:lstStyle/>
          <a:p>
            <a:r>
              <a:rPr lang="zh-TW" altLang="en-US" sz="1200" b="1" dirty="0">
                <a:effectLst>
                  <a:outerShdw blurRad="38100" dist="38100" dir="2700000" algn="tl">
                    <a:srgbClr val="000000">
                      <a:alpha val="43137"/>
                    </a:srgbClr>
                  </a:outerShdw>
                </a:effectLst>
              </a:rPr>
              <a:t>程式原始碼編譯後的機器指令常被放在程式區 </a:t>
            </a:r>
            <a:r>
              <a:rPr lang="en-US" altLang="zh-TW" sz="1200" b="1" dirty="0">
                <a:effectLst>
                  <a:outerShdw blurRad="38100" dist="38100" dir="2700000" algn="tl">
                    <a:srgbClr val="000000">
                      <a:alpha val="43137"/>
                    </a:srgbClr>
                  </a:outerShdw>
                </a:effectLst>
              </a:rPr>
              <a:t>Code Section </a:t>
            </a:r>
            <a:r>
              <a:rPr lang="zh-TW" altLang="en-US" sz="1200" b="1" dirty="0">
                <a:effectLst>
                  <a:outerShdw blurRad="38100" dist="38100" dir="2700000" algn="tl">
                    <a:srgbClr val="000000">
                      <a:alpha val="43137"/>
                    </a:srgbClr>
                  </a:outerShdw>
                </a:effectLst>
              </a:rPr>
              <a:t>，程式碼區常見的名稱有“</a:t>
            </a:r>
            <a:r>
              <a:rPr lang="en-US" altLang="zh-TW" sz="1200" b="1" dirty="0">
                <a:effectLst>
                  <a:outerShdw blurRad="38100" dist="38100" dir="2700000" algn="tl">
                    <a:srgbClr val="000000">
                      <a:alpha val="43137"/>
                    </a:srgbClr>
                  </a:outerShdw>
                </a:effectLst>
              </a:rPr>
              <a:t>.code”</a:t>
            </a:r>
            <a:r>
              <a:rPr lang="zh-TW" altLang="en-US" sz="1200" b="1" dirty="0">
                <a:effectLst>
                  <a:outerShdw blurRad="38100" dist="38100" dir="2700000" algn="tl">
                    <a:srgbClr val="000000">
                      <a:alpha val="43137"/>
                    </a:srgbClr>
                  </a:outerShdw>
                </a:effectLst>
              </a:rPr>
              <a:t>或“</a:t>
            </a:r>
            <a:r>
              <a:rPr lang="en-US" altLang="zh-TW" sz="1200" b="1" dirty="0">
                <a:effectLst>
                  <a:outerShdw blurRad="38100" dist="38100" dir="2700000" algn="tl">
                    <a:srgbClr val="000000">
                      <a:alpha val="43137"/>
                    </a:srgbClr>
                  </a:outerShdw>
                </a:effectLst>
              </a:rPr>
              <a:t>.text”</a:t>
            </a:r>
            <a:endParaRPr lang="zh-TW" altLang="en-US" sz="1200" b="1" dirty="0">
              <a:effectLst>
                <a:outerShdw blurRad="38100" dist="38100" dir="2700000" algn="tl">
                  <a:srgbClr val="000000">
                    <a:alpha val="43137"/>
                  </a:srgbClr>
                </a:outerShdw>
              </a:effectLst>
            </a:endParaRPr>
          </a:p>
        </p:txBody>
      </p:sp>
      <p:sp>
        <p:nvSpPr>
          <p:cNvPr id="8" name="矩形 7"/>
          <p:cNvSpPr/>
          <p:nvPr/>
        </p:nvSpPr>
        <p:spPr>
          <a:xfrm>
            <a:off x="285808" y="1087625"/>
            <a:ext cx="7991617" cy="715581"/>
          </a:xfrm>
          <a:prstGeom prst="rect">
            <a:avLst/>
          </a:prstGeom>
          <a:solidFill>
            <a:schemeClr val="accent5">
              <a:lumMod val="20000"/>
              <a:lumOff val="80000"/>
            </a:schemeClr>
          </a:solidFill>
        </p:spPr>
        <p:txBody>
          <a:bodyPr wrap="square">
            <a:spAutoFit/>
          </a:bodyPr>
          <a:lstStyle/>
          <a:p>
            <a:r>
              <a:rPr lang="zh-TW" altLang="en-US" sz="1350" dirty="0"/>
              <a:t>目的檔中的內容至少有編譯後的機器指令程式碼、資料。</a:t>
            </a:r>
            <a:endParaRPr lang="en-US" altLang="zh-TW" sz="1350" dirty="0"/>
          </a:p>
          <a:p>
            <a:r>
              <a:rPr lang="zh-TW" altLang="en-US" sz="1350" dirty="0"/>
              <a:t>除了這些內容以外，目的檔中還包括了連結時所需要的一些資訊，比如符號表、除錯資訊、字串等。</a:t>
            </a:r>
            <a:endParaRPr lang="en-US" altLang="zh-TW" sz="1350" dirty="0"/>
          </a:p>
          <a:p>
            <a:r>
              <a:rPr lang="zh-TW" altLang="en-US" sz="1350" dirty="0"/>
              <a:t>目的檔按不同的屬性，以“節” </a:t>
            </a:r>
            <a:r>
              <a:rPr lang="en-US" altLang="zh-TW" sz="1350" dirty="0"/>
              <a:t>( Section </a:t>
            </a:r>
            <a:r>
              <a:rPr lang="zh-TW" altLang="en-US" sz="1350" dirty="0"/>
              <a:t>）的形式儲存</a:t>
            </a:r>
            <a:r>
              <a:rPr lang="en-US" altLang="zh-TW" sz="1350" dirty="0"/>
              <a:t>[</a:t>
            </a:r>
            <a:r>
              <a:rPr lang="zh-TW" altLang="en-US" sz="1350" dirty="0"/>
              <a:t>也叫“段”或 區段</a:t>
            </a:r>
            <a:r>
              <a:rPr lang="en-US" altLang="zh-TW" sz="1350" dirty="0"/>
              <a:t>(Segment </a:t>
            </a:r>
            <a:r>
              <a:rPr lang="zh-TW" altLang="en-US" sz="1350" dirty="0" smtClean="0"/>
              <a:t>）。</a:t>
            </a:r>
            <a:endParaRPr lang="en-US" altLang="zh-TW" sz="1350" dirty="0"/>
          </a:p>
        </p:txBody>
      </p:sp>
      <p:sp>
        <p:nvSpPr>
          <p:cNvPr id="9" name="矩形 8"/>
          <p:cNvSpPr/>
          <p:nvPr/>
        </p:nvSpPr>
        <p:spPr>
          <a:xfrm>
            <a:off x="6515100" y="2443812"/>
            <a:ext cx="2460563" cy="900246"/>
          </a:xfrm>
          <a:prstGeom prst="rect">
            <a:avLst/>
          </a:prstGeom>
          <a:solidFill>
            <a:schemeClr val="accent4">
              <a:lumMod val="20000"/>
              <a:lumOff val="80000"/>
            </a:schemeClr>
          </a:solidFill>
        </p:spPr>
        <p:txBody>
          <a:bodyPr wrap="square">
            <a:spAutoFit/>
          </a:bodyPr>
          <a:lstStyle/>
          <a:p>
            <a:r>
              <a:rPr lang="en-US" altLang="zh-TW" sz="1050" b="1" dirty="0">
                <a:effectLst>
                  <a:outerShdw blurRad="38100" dist="38100" dir="2700000" algn="tl">
                    <a:srgbClr val="000000">
                      <a:alpha val="43137"/>
                    </a:srgbClr>
                  </a:outerShdw>
                </a:effectLst>
              </a:rPr>
              <a:t>ELF </a:t>
            </a:r>
            <a:r>
              <a:rPr lang="zh-TW" altLang="en-US" sz="1050" b="1" dirty="0">
                <a:effectLst>
                  <a:outerShdw blurRad="38100" dist="38100" dir="2700000" algn="tl">
                    <a:srgbClr val="000000">
                      <a:alpha val="43137"/>
                    </a:srgbClr>
                  </a:outerShdw>
                </a:effectLst>
              </a:rPr>
              <a:t>檔頭描述了整個檔案，包括檔案是否可執行、是靜態連結還是動態連結及入口位址（如果是可執行檔）、目標硬體、目標作業系統等資訊，檔頭還包括一個段表</a:t>
            </a:r>
            <a:r>
              <a:rPr lang="en-US" altLang="zh-TW" sz="1050" b="1" dirty="0">
                <a:effectLst>
                  <a:outerShdw blurRad="38100" dist="38100" dir="2700000" algn="tl">
                    <a:srgbClr val="000000">
                      <a:alpha val="43137"/>
                    </a:srgbClr>
                  </a:outerShdw>
                </a:effectLst>
              </a:rPr>
              <a:t>Section Table</a:t>
            </a:r>
            <a:endParaRPr lang="zh-TW" altLang="en-US" sz="1050" b="1" dirty="0">
              <a:effectLst>
                <a:outerShdw blurRad="38100" dist="38100" dir="2700000" algn="tl">
                  <a:srgbClr val="000000">
                    <a:alpha val="43137"/>
                  </a:srgbClr>
                </a:outerShdw>
              </a:effectLst>
            </a:endParaRPr>
          </a:p>
        </p:txBody>
      </p:sp>
      <p:sp>
        <p:nvSpPr>
          <p:cNvPr id="10" name="矩形 9"/>
          <p:cNvSpPr/>
          <p:nvPr/>
        </p:nvSpPr>
        <p:spPr>
          <a:xfrm>
            <a:off x="6515099" y="5176064"/>
            <a:ext cx="2400301" cy="715581"/>
          </a:xfrm>
          <a:prstGeom prst="rect">
            <a:avLst/>
          </a:prstGeom>
          <a:solidFill>
            <a:schemeClr val="accent1">
              <a:lumMod val="20000"/>
              <a:lumOff val="80000"/>
            </a:schemeClr>
          </a:solidFill>
        </p:spPr>
        <p:txBody>
          <a:bodyPr wrap="square">
            <a:spAutoFit/>
          </a:bodyPr>
          <a:lstStyle/>
          <a:p>
            <a:r>
              <a:rPr lang="zh-TW" altLang="en-US" sz="1350" dirty="0"/>
              <a:t>未初始化的全域變數和區域靜態變數一般放在一個叫</a:t>
            </a:r>
            <a:r>
              <a:rPr lang="en-US" altLang="zh-TW" sz="1350" dirty="0"/>
              <a:t>.</a:t>
            </a:r>
            <a:r>
              <a:rPr lang="en-US" altLang="zh-TW" sz="1350" dirty="0" err="1"/>
              <a:t>bss</a:t>
            </a:r>
            <a:r>
              <a:rPr lang="en-US" altLang="zh-TW" sz="1350" dirty="0"/>
              <a:t> </a:t>
            </a:r>
            <a:r>
              <a:rPr lang="zh-TW" altLang="en-US" sz="1350" dirty="0"/>
              <a:t>的區段段</a:t>
            </a:r>
          </a:p>
        </p:txBody>
      </p:sp>
      <p:sp>
        <p:nvSpPr>
          <p:cNvPr id="11" name="矩形 10"/>
          <p:cNvSpPr/>
          <p:nvPr/>
        </p:nvSpPr>
        <p:spPr>
          <a:xfrm>
            <a:off x="4281617" y="6299684"/>
            <a:ext cx="4572000" cy="300082"/>
          </a:xfrm>
          <a:prstGeom prst="rect">
            <a:avLst/>
          </a:prstGeom>
        </p:spPr>
        <p:txBody>
          <a:bodyPr>
            <a:spAutoFit/>
          </a:bodyPr>
          <a:lstStyle/>
          <a:p>
            <a:r>
              <a:rPr lang="en-US" altLang="zh-TW" sz="1350" dirty="0"/>
              <a:t>.</a:t>
            </a:r>
            <a:r>
              <a:rPr lang="en-US" altLang="zh-TW" sz="1050" dirty="0" err="1"/>
              <a:t>bss</a:t>
            </a:r>
            <a:r>
              <a:rPr lang="zh-TW" altLang="en-US" sz="1050" dirty="0"/>
              <a:t>段只是預留位置而已，它並沒有內容，所以它在檔案中也不佔空間。</a:t>
            </a:r>
          </a:p>
        </p:txBody>
      </p:sp>
      <p:sp>
        <p:nvSpPr>
          <p:cNvPr id="3" name="矩形圖說文字 2"/>
          <p:cNvSpPr/>
          <p:nvPr/>
        </p:nvSpPr>
        <p:spPr>
          <a:xfrm>
            <a:off x="0" y="0"/>
            <a:ext cx="9144000" cy="90868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effectLst>
                  <a:outerShdw blurRad="38100" dist="38100" dir="2700000" algn="tl">
                    <a:srgbClr val="000000">
                      <a:alpha val="43137"/>
                    </a:srgbClr>
                  </a:outerShdw>
                </a:effectLst>
              </a:rPr>
              <a:t>目的檔 </a:t>
            </a:r>
            <a:r>
              <a:rPr lang="en-US" altLang="zh-TW" sz="3200" b="1" dirty="0">
                <a:effectLst>
                  <a:outerShdw blurRad="38100" dist="38100" dir="2700000" algn="tl">
                    <a:srgbClr val="000000">
                      <a:alpha val="43137"/>
                    </a:srgbClr>
                  </a:outerShdw>
                </a:effectLst>
              </a:rPr>
              <a:t>Object File</a:t>
            </a:r>
            <a:r>
              <a:rPr lang="zh-TW" altLang="en-US" sz="3200" b="1" dirty="0">
                <a:effectLst>
                  <a:outerShdw blurRad="38100" dist="38100" dir="2700000" algn="tl">
                    <a:srgbClr val="000000">
                      <a:alpha val="43137"/>
                    </a:srgbClr>
                  </a:outerShdw>
                </a:effectLst>
              </a:rPr>
              <a:t> </a:t>
            </a:r>
            <a:r>
              <a:rPr lang="zh-TW" altLang="en-US" sz="3200" dirty="0"/>
              <a:t>的</a:t>
            </a:r>
            <a:r>
              <a:rPr lang="zh-TW" altLang="en-US" sz="3200" dirty="0" smtClean="0"/>
              <a:t>內容</a:t>
            </a:r>
            <a:endParaRPr lang="zh-TW" altLang="en-US" sz="3200" dirty="0"/>
          </a:p>
        </p:txBody>
      </p:sp>
    </p:spTree>
    <p:extLst>
      <p:ext uri="{BB962C8B-B14F-4D97-AF65-F5344CB8AC3E}">
        <p14:creationId xmlns:p14="http://schemas.microsoft.com/office/powerpoint/2010/main" val="11980789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b="1" dirty="0" smtClean="0">
                <a:solidFill>
                  <a:srgbClr val="FFFF00"/>
                </a:solidFill>
                <a:effectLst>
                  <a:outerShdw blurRad="38100" dist="38100" dir="2700000" algn="tl">
                    <a:srgbClr val="000000">
                      <a:alpha val="43137"/>
                    </a:srgbClr>
                  </a:outerShdw>
                </a:effectLst>
              </a:rPr>
              <a:t>某特定</a:t>
            </a:r>
            <a:r>
              <a:rPr lang="en-US" altLang="zh-TW" sz="3200" b="1" dirty="0" smtClean="0">
                <a:solidFill>
                  <a:srgbClr val="FFFF00"/>
                </a:solidFill>
                <a:effectLst>
                  <a:outerShdw blurRad="38100" dist="38100" dir="2700000" algn="tl">
                    <a:srgbClr val="000000">
                      <a:alpha val="43137"/>
                    </a:srgbClr>
                  </a:outerShdw>
                </a:effectLst>
              </a:rPr>
              <a:t>section</a:t>
            </a:r>
          </a:p>
        </p:txBody>
      </p:sp>
      <p:sp>
        <p:nvSpPr>
          <p:cNvPr id="6" name="矩形 5"/>
          <p:cNvSpPr/>
          <p:nvPr/>
        </p:nvSpPr>
        <p:spPr>
          <a:xfrm>
            <a:off x="4951264" y="572780"/>
            <a:ext cx="3793411"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a:t>
            </a:r>
            <a:r>
              <a:rPr lang="en-US" altLang="zh-TW" sz="2800" b="1" dirty="0" smtClean="0">
                <a:solidFill>
                  <a:srgbClr val="FFFF00"/>
                </a:solidFill>
                <a:effectLst>
                  <a:outerShdw blurRad="38100" dist="38100" dir="2700000" algn="tl">
                    <a:srgbClr val="000000">
                      <a:alpha val="43137"/>
                    </a:srgbClr>
                  </a:outerShdw>
                </a:effectLst>
              </a:rPr>
              <a:t>p .YYY </a:t>
            </a:r>
            <a:r>
              <a:rPr lang="en-US" altLang="zh-TW" sz="2800" b="1" dirty="0">
                <a:solidFill>
                  <a:schemeClr val="bg1"/>
                </a:solidFill>
                <a:effectLst>
                  <a:outerShdw blurRad="38100" dist="38100" dir="2700000" algn="tl">
                    <a:srgbClr val="000000">
                      <a:alpha val="43137"/>
                    </a:srgbClr>
                  </a:outerShdw>
                </a:effectLst>
              </a:rPr>
              <a:t>XXXXXXX</a:t>
            </a:r>
            <a:endParaRPr lang="zh-TW" altLang="en-US" sz="28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320165" y="2605553"/>
            <a:ext cx="4356064"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-p .</a:t>
            </a:r>
            <a:r>
              <a:rPr lang="en-US" altLang="zh-TW" sz="2800" b="1" dirty="0" err="1">
                <a:solidFill>
                  <a:srgbClr val="FFFF00"/>
                </a:solidFill>
                <a:effectLst>
                  <a:outerShdw blurRad="38100" dist="38100" dir="2700000" algn="tl">
                    <a:srgbClr val="000000">
                      <a:alpha val="43137"/>
                    </a:srgbClr>
                  </a:outerShdw>
                </a:effectLst>
              </a:rPr>
              <a:t>shstrtab</a:t>
            </a:r>
            <a:r>
              <a:rPr lang="en-US" altLang="zh-TW" sz="2800" b="1" dirty="0">
                <a:solidFill>
                  <a:srgbClr val="FFFF00"/>
                </a:solidFill>
                <a:effectLst>
                  <a:outerShdw blurRad="38100" dist="38100" dir="2700000" algn="tl">
                    <a:srgbClr val="000000">
                      <a:alpha val="43137"/>
                    </a:srgbClr>
                  </a:outerShdw>
                </a:effectLst>
              </a:rPr>
              <a:t> </a:t>
            </a:r>
            <a:r>
              <a:rPr lang="en-US" altLang="zh-TW" sz="2800" dirty="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
        <p:nvSpPr>
          <p:cNvPr id="8" name="矩形 7"/>
          <p:cNvSpPr/>
          <p:nvPr/>
        </p:nvSpPr>
        <p:spPr>
          <a:xfrm>
            <a:off x="1087083" y="1668780"/>
            <a:ext cx="3005887"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–S </a:t>
            </a:r>
            <a:r>
              <a:rPr lang="en-US" altLang="zh-TW" sz="2800" dirty="0" smtClean="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1320165" y="3280716"/>
            <a:ext cx="4083875"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-p .</a:t>
            </a:r>
            <a:r>
              <a:rPr lang="en-US" altLang="zh-TW" sz="2800" b="1" dirty="0" err="1" smtClean="0">
                <a:solidFill>
                  <a:srgbClr val="FFFF00"/>
                </a:solidFill>
                <a:effectLst>
                  <a:outerShdw blurRad="38100" dist="38100" dir="2700000" algn="tl">
                    <a:srgbClr val="000000">
                      <a:alpha val="43137"/>
                    </a:srgbClr>
                  </a:outerShdw>
                </a:effectLst>
              </a:rPr>
              <a:t>dynstr</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dirty="0" smtClean="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1320164" y="4033751"/>
            <a:ext cx="4083875"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-p .</a:t>
            </a:r>
            <a:r>
              <a:rPr lang="en-US" altLang="zh-TW" sz="2800" b="1" dirty="0" err="1" smtClean="0">
                <a:solidFill>
                  <a:srgbClr val="FFFF00"/>
                </a:solidFill>
                <a:effectLst>
                  <a:outerShdw blurRad="38100" dist="38100" dir="2700000" algn="tl">
                    <a:srgbClr val="000000">
                      <a:alpha val="43137"/>
                    </a:srgbClr>
                  </a:outerShdw>
                </a:effectLst>
              </a:rPr>
              <a:t>dynstr</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dirty="0" smtClean="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
        <p:nvSpPr>
          <p:cNvPr id="11" name="矩形 10"/>
          <p:cNvSpPr/>
          <p:nvPr/>
        </p:nvSpPr>
        <p:spPr>
          <a:xfrm>
            <a:off x="3818797" y="5055728"/>
            <a:ext cx="3714863"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-p </a:t>
            </a:r>
            <a:r>
              <a:rPr lang="en-US" altLang="zh-TW" sz="2800" b="1" dirty="0" smtClean="0">
                <a:solidFill>
                  <a:srgbClr val="FFFF00"/>
                </a:solidFill>
                <a:effectLst>
                  <a:outerShdw blurRad="38100" dist="38100" dir="2700000" algn="tl">
                    <a:srgbClr val="000000">
                      <a:alpha val="43137"/>
                    </a:srgbClr>
                  </a:outerShdw>
                </a:effectLst>
              </a:rPr>
              <a:t>.text </a:t>
            </a:r>
            <a:r>
              <a:rPr lang="en-US" altLang="zh-TW" sz="2800" dirty="0" smtClean="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
        <p:nvSpPr>
          <p:cNvPr id="12" name="矩形 11"/>
          <p:cNvSpPr/>
          <p:nvPr/>
        </p:nvSpPr>
        <p:spPr>
          <a:xfrm>
            <a:off x="3835383" y="5730891"/>
            <a:ext cx="3631059"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readelf</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-p </a:t>
            </a:r>
            <a:r>
              <a:rPr lang="en-US" altLang="zh-TW" sz="2800" b="1" dirty="0" smtClean="0">
                <a:solidFill>
                  <a:srgbClr val="FFFF00"/>
                </a:solidFill>
                <a:effectLst>
                  <a:outerShdw blurRad="38100" dist="38100" dir="2700000" algn="tl">
                    <a:srgbClr val="000000">
                      <a:alpha val="43137"/>
                    </a:srgbClr>
                  </a:outerShdw>
                </a:effectLst>
              </a:rPr>
              <a:t>.</a:t>
            </a:r>
            <a:r>
              <a:rPr lang="en-US" altLang="zh-TW" sz="2800" b="1" dirty="0" err="1" smtClean="0">
                <a:solidFill>
                  <a:srgbClr val="FFFF00"/>
                </a:solidFill>
                <a:effectLst>
                  <a:outerShdw blurRad="38100" dist="38100" dir="2700000" algn="tl">
                    <a:srgbClr val="000000">
                      <a:alpha val="43137"/>
                    </a:srgbClr>
                  </a:outerShdw>
                </a:effectLst>
              </a:rPr>
              <a:t>init</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dirty="0" smtClean="0">
                <a:solidFill>
                  <a:schemeClr val="bg1"/>
                </a:solidFill>
              </a:rPr>
              <a:t>libgot.so</a:t>
            </a:r>
            <a:endParaRPr lang="zh-TW" altLang="en-US"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718759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487766" y="454024"/>
            <a:ext cx="8024657" cy="6018493"/>
          </a:xfrm>
          <a:prstGeom prst="rect">
            <a:avLst/>
          </a:prstGeom>
        </p:spPr>
      </p:pic>
    </p:spTree>
    <p:extLst>
      <p:ext uri="{BB962C8B-B14F-4D97-AF65-F5344CB8AC3E}">
        <p14:creationId xmlns:p14="http://schemas.microsoft.com/office/powerpoint/2010/main" val="1322440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49" y="365126"/>
            <a:ext cx="7748741" cy="5811556"/>
          </a:xfrm>
          <a:prstGeom prst="rect">
            <a:avLst/>
          </a:prstGeom>
        </p:spPr>
      </p:pic>
    </p:spTree>
    <p:extLst>
      <p:ext uri="{BB962C8B-B14F-4D97-AF65-F5344CB8AC3E}">
        <p14:creationId xmlns:p14="http://schemas.microsoft.com/office/powerpoint/2010/main" val="1492376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b="1" dirty="0">
                <a:solidFill>
                  <a:srgbClr val="FFFF00"/>
                </a:solidFill>
                <a:effectLst>
                  <a:outerShdw blurRad="38100" dist="38100" dir="2700000" algn="tl">
                    <a:srgbClr val="000000">
                      <a:alpha val="43137"/>
                    </a:srgbClr>
                  </a:outerShdw>
                </a:effectLst>
              </a:rPr>
              <a:t>ELF</a:t>
            </a:r>
            <a:r>
              <a:rPr lang="en-US" altLang="zh-TW" sz="4800" dirty="0"/>
              <a:t> </a:t>
            </a:r>
            <a:r>
              <a:rPr lang="en-US" altLang="zh-TW" sz="4800" dirty="0" smtClean="0"/>
              <a:t>analysis</a:t>
            </a:r>
          </a:p>
          <a:p>
            <a:pPr algn="ctr"/>
            <a:r>
              <a:rPr lang="en-US" altLang="zh-TW" sz="4800" dirty="0" smtClean="0"/>
              <a:t>Using</a:t>
            </a:r>
          </a:p>
          <a:p>
            <a:pPr algn="ctr"/>
            <a:r>
              <a:rPr lang="en-US" altLang="zh-TW" sz="4800" b="1" dirty="0" err="1" smtClean="0">
                <a:solidFill>
                  <a:srgbClr val="FFFF00"/>
                </a:solidFill>
                <a:effectLst>
                  <a:outerShdw blurRad="38100" dist="38100" dir="2700000" algn="tl">
                    <a:srgbClr val="000000">
                      <a:alpha val="43137"/>
                    </a:srgbClr>
                  </a:outerShdw>
                </a:effectLst>
              </a:rPr>
              <a:t>obj</a:t>
            </a:r>
            <a:r>
              <a:rPr lang="en-US" altLang="zh-TW" sz="4800" b="1" dirty="0" err="1" smtClean="0">
                <a:solidFill>
                  <a:srgbClr val="00B050"/>
                </a:solidFill>
                <a:effectLst>
                  <a:outerShdw blurRad="38100" dist="38100" dir="2700000" algn="tl">
                    <a:srgbClr val="000000">
                      <a:alpha val="43137"/>
                    </a:srgbClr>
                  </a:outerShdw>
                </a:effectLst>
              </a:rPr>
              <a:t>dump</a:t>
            </a:r>
            <a:endParaRPr lang="zh-TW" altLang="en-US" sz="4800" b="1" dirty="0">
              <a:solidFill>
                <a:srgbClr val="00B05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5535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圖說文字 2"/>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a:t>:</a:t>
            </a:r>
            <a:r>
              <a:rPr lang="en-US" altLang="zh-TW" sz="3200" dirty="0" err="1" smtClean="0">
                <a:solidFill>
                  <a:srgbClr val="00B050"/>
                </a:solidFill>
              </a:rPr>
              <a:t>obj</a:t>
            </a:r>
            <a:r>
              <a:rPr lang="en-US" altLang="zh-TW" sz="3200" dirty="0" err="1" smtClean="0">
                <a:solidFill>
                  <a:srgbClr val="FFFF00"/>
                </a:solidFill>
              </a:rPr>
              <a:t>dump</a:t>
            </a:r>
            <a:r>
              <a:rPr lang="zh-TW" altLang="en-US" dirty="0" smtClean="0"/>
              <a:t> </a:t>
            </a:r>
            <a:r>
              <a:rPr lang="en-US" altLang="zh-TW" dirty="0" smtClean="0"/>
              <a:t>vs </a:t>
            </a:r>
            <a:r>
              <a:rPr lang="en-US" altLang="zh-TW" sz="2800" dirty="0" err="1" smtClean="0"/>
              <a:t>read</a:t>
            </a:r>
            <a:r>
              <a:rPr lang="en-US" altLang="zh-TW" sz="2800" b="1" dirty="0" err="1" smtClean="0">
                <a:solidFill>
                  <a:srgbClr val="FFFF00"/>
                </a:solidFill>
                <a:effectLst>
                  <a:outerShdw blurRad="38100" dist="38100" dir="2700000" algn="tl">
                    <a:srgbClr val="000000">
                      <a:alpha val="43137"/>
                    </a:srgbClr>
                  </a:outerShdw>
                </a:effectLst>
              </a:rPr>
              <a:t>elf</a:t>
            </a:r>
            <a:endParaRPr lang="zh-TW" altLang="en-US" sz="2800" b="1" dirty="0">
              <a:solidFill>
                <a:srgbClr val="FFFF00"/>
              </a:solidFill>
              <a:effectLst>
                <a:outerShdw blurRad="38100" dist="38100" dir="2700000" algn="tl">
                  <a:srgbClr val="000000">
                    <a:alpha val="43137"/>
                  </a:srgbClr>
                </a:outerShdw>
              </a:effectLst>
            </a:endParaRPr>
          </a:p>
        </p:txBody>
      </p:sp>
      <p:graphicFrame>
        <p:nvGraphicFramePr>
          <p:cNvPr id="6" name="表格 5"/>
          <p:cNvGraphicFramePr>
            <a:graphicFrameLocks noGrp="1"/>
          </p:cNvGraphicFramePr>
          <p:nvPr>
            <p:extLst>
              <p:ext uri="{D42A27DB-BD31-4B8C-83A1-F6EECF244321}">
                <p14:modId xmlns:p14="http://schemas.microsoft.com/office/powerpoint/2010/main" val="1085594041"/>
              </p:ext>
            </p:extLst>
          </p:nvPr>
        </p:nvGraphicFramePr>
        <p:xfrm>
          <a:off x="319304" y="1149877"/>
          <a:ext cx="4363770" cy="5261107"/>
        </p:xfrm>
        <a:graphic>
          <a:graphicData uri="http://schemas.openxmlformats.org/drawingml/2006/table">
            <a:tbl>
              <a:tblPr firstRow="1" bandRow="1">
                <a:tableStyleId>{5C22544A-7EE6-4342-B048-85BDC9FD1C3A}</a:tableStyleId>
              </a:tblPr>
              <a:tblGrid>
                <a:gridCol w="443619"/>
                <a:gridCol w="3920151"/>
              </a:tblGrid>
              <a:tr h="370840">
                <a:tc>
                  <a:txBody>
                    <a:bodyPr/>
                    <a:lstStyle/>
                    <a:p>
                      <a:endParaRPr lang="zh-TW" altLang="en-US" dirty="0"/>
                    </a:p>
                  </a:txBody>
                  <a:tcPr>
                    <a:solidFill>
                      <a:schemeClr val="accent3">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objdump</a:t>
                      </a:r>
                      <a:r>
                        <a:rPr lang="en-US" altLang="zh-TW" dirty="0" smtClean="0"/>
                        <a:t> </a:t>
                      </a:r>
                      <a:r>
                        <a:rPr lang="en-US" altLang="zh-TW" dirty="0" smtClean="0">
                          <a:solidFill>
                            <a:srgbClr val="FFFF00"/>
                          </a:solidFill>
                        </a:rPr>
                        <a:t>&lt;option(s)&gt; </a:t>
                      </a:r>
                      <a:r>
                        <a:rPr lang="en-US" altLang="zh-TW" dirty="0" smtClean="0"/>
                        <a:t>&lt;file(s)&gt;</a:t>
                      </a:r>
                      <a:endParaRPr lang="zh-TW" altLang="en-US" dirty="0" smtClean="0"/>
                    </a:p>
                  </a:txBody>
                  <a:tcPr>
                    <a:solidFill>
                      <a:schemeClr val="accent3">
                        <a:lumMod val="50000"/>
                      </a:schemeClr>
                    </a:solidFill>
                  </a:tcPr>
                </a:tc>
              </a:tr>
              <a:tr h="370840">
                <a:tc>
                  <a:txBody>
                    <a:bodyPr/>
                    <a:lstStyle/>
                    <a:p>
                      <a:endParaRPr lang="zh-TW" altLang="en-US" dirty="0"/>
                    </a:p>
                  </a:txBody>
                  <a:tcPr>
                    <a:solidFill>
                      <a:schemeClr val="accent3">
                        <a:lumMod val="50000"/>
                      </a:schemeClr>
                    </a:solidFill>
                  </a:tcPr>
                </a:tc>
                <a:tc>
                  <a:txBody>
                    <a:bodyPr/>
                    <a:lstStyle/>
                    <a:p>
                      <a:r>
                        <a:rPr lang="en-US" altLang="zh-TW" dirty="0" err="1" smtClean="0">
                          <a:solidFill>
                            <a:schemeClr val="bg1"/>
                          </a:solidFill>
                        </a:rPr>
                        <a:t>objdump</a:t>
                      </a:r>
                      <a:r>
                        <a:rPr lang="en-US" altLang="zh-TW" dirty="0" smtClean="0">
                          <a:solidFill>
                            <a:schemeClr val="bg1"/>
                          </a:solidFill>
                        </a:rPr>
                        <a:t> </a:t>
                      </a:r>
                      <a:r>
                        <a:rPr lang="en-US" altLang="zh-TW" b="1" dirty="0" smtClean="0">
                          <a:solidFill>
                            <a:srgbClr val="FFFF00"/>
                          </a:solidFill>
                          <a:effectLst>
                            <a:outerShdw blurRad="38100" dist="38100" dir="2700000" algn="tl">
                              <a:srgbClr val="000000">
                                <a:alpha val="43137"/>
                              </a:srgbClr>
                            </a:outerShdw>
                          </a:effectLst>
                        </a:rPr>
                        <a:t>-F</a:t>
                      </a:r>
                      <a:r>
                        <a:rPr lang="en-US" altLang="zh-TW" dirty="0" smtClean="0">
                          <a:solidFill>
                            <a:schemeClr val="bg1"/>
                          </a:solidFill>
                        </a:rPr>
                        <a:t> </a:t>
                      </a:r>
                      <a:r>
                        <a:rPr lang="en-US" altLang="zh-TW" dirty="0" err="1" smtClean="0">
                          <a:solidFill>
                            <a:schemeClr val="bg1"/>
                          </a:solidFill>
                        </a:rPr>
                        <a:t>xxxxxx</a:t>
                      </a:r>
                      <a:endParaRPr lang="en-US" altLang="zh-TW" dirty="0" smtClean="0">
                        <a:solidFill>
                          <a:schemeClr val="bg1"/>
                        </a:solidFill>
                      </a:endParaRPr>
                    </a:p>
                  </a:txBody>
                  <a:tcPr>
                    <a:solidFill>
                      <a:schemeClr val="accent3">
                        <a:lumMod val="50000"/>
                      </a:schemeClr>
                    </a:solidFill>
                  </a:tcPr>
                </a:tc>
              </a:tr>
              <a:tr h="275314">
                <a:tc>
                  <a:txBody>
                    <a:bodyPr/>
                    <a:lstStyle/>
                    <a:p>
                      <a:r>
                        <a:rPr lang="en-US" altLang="zh-TW" sz="1200" b="1" dirty="0" smtClean="0">
                          <a:effectLst>
                            <a:outerShdw blurRad="38100" dist="38100" dir="2700000" algn="tl">
                              <a:srgbClr val="000000">
                                <a:alpha val="43137"/>
                              </a:srgbClr>
                            </a:outerShdw>
                          </a:effectLst>
                        </a:rPr>
                        <a:t>-h</a:t>
                      </a:r>
                      <a:endParaRPr lang="zh-TW" altLang="en-US" sz="1200" b="1" dirty="0">
                        <a:effectLst>
                          <a:outerShdw blurRad="38100" dist="38100" dir="2700000" algn="tl">
                            <a:srgbClr val="000000">
                              <a:alpha val="43137"/>
                            </a:srgbClr>
                          </a:outerShdw>
                        </a:effectLst>
                      </a:endParaRPr>
                    </a:p>
                  </a:txBody>
                  <a:tcPr>
                    <a:solidFill>
                      <a:srgbClr val="FFFF00"/>
                    </a:solidFill>
                  </a:tcPr>
                </a:tc>
                <a:tc>
                  <a:txBody>
                    <a:bodyPr/>
                    <a:lstStyle/>
                    <a:p>
                      <a:r>
                        <a:rPr lang="zh-TW" altLang="en-US" sz="1200" b="1" dirty="0" smtClean="0">
                          <a:effectLst>
                            <a:outerShdw blurRad="38100" dist="38100" dir="2700000" algn="tl">
                              <a:srgbClr val="000000">
                                <a:alpha val="43137"/>
                              </a:srgbClr>
                            </a:outerShdw>
                          </a:effectLst>
                        </a:rPr>
                        <a:t>顯示區段頭</a:t>
                      </a:r>
                      <a:r>
                        <a:rPr lang="en-US" altLang="zh-TW" sz="1200" b="1" dirty="0" smtClean="0">
                          <a:effectLst>
                            <a:outerShdw blurRad="38100" dist="38100" dir="2700000" algn="tl">
                              <a:srgbClr val="000000">
                                <a:alpha val="43137"/>
                              </a:srgbClr>
                            </a:outerShdw>
                          </a:effectLst>
                        </a:rPr>
                        <a:t>section headers</a:t>
                      </a:r>
                      <a:endParaRPr lang="zh-TW" altLang="en-US" sz="1200" b="1" dirty="0">
                        <a:effectLst>
                          <a:outerShdw blurRad="38100" dist="38100" dir="2700000" algn="tl">
                            <a:srgbClr val="000000">
                              <a:alpha val="43137"/>
                            </a:srgbClr>
                          </a:outerShdw>
                        </a:effectLst>
                      </a:endParaRPr>
                    </a:p>
                  </a:txBody>
                  <a:tcPr>
                    <a:solidFill>
                      <a:srgbClr val="FFFF00"/>
                    </a:solidFill>
                  </a:tcPr>
                </a:tc>
              </a:tr>
              <a:tr h="257559">
                <a:tc>
                  <a:txBody>
                    <a:bodyPr/>
                    <a:lstStyle/>
                    <a:p>
                      <a:r>
                        <a:rPr lang="en-US" altLang="zh-TW" sz="1200" b="1" dirty="0" smtClean="0">
                          <a:effectLst>
                            <a:outerShdw blurRad="38100" dist="38100" dir="2700000" algn="tl">
                              <a:srgbClr val="000000">
                                <a:alpha val="43137"/>
                              </a:srgbClr>
                            </a:outerShdw>
                          </a:effectLst>
                        </a:rPr>
                        <a:t>-g</a:t>
                      </a:r>
                      <a:endParaRPr lang="zh-TW" altLang="en-US" sz="1200"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顯示除錯資訊</a:t>
                      </a:r>
                    </a:p>
                  </a:txBody>
                  <a:tcPr/>
                </a:tc>
              </a:tr>
              <a:tr h="268888">
                <a:tc>
                  <a:txBody>
                    <a:bodyPr/>
                    <a:lstStyle/>
                    <a:p>
                      <a:r>
                        <a:rPr lang="en-US" altLang="zh-TW" sz="1200" b="1" dirty="0" smtClean="0">
                          <a:effectLst>
                            <a:outerShdw blurRad="38100" dist="38100" dir="2700000" algn="tl">
                              <a:srgbClr val="000000">
                                <a:alpha val="43137"/>
                              </a:srgbClr>
                            </a:outerShdw>
                          </a:effectLst>
                        </a:rPr>
                        <a:t>-d</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對包含機器指令的區段進行反組譚</a:t>
                      </a:r>
                      <a:endParaRPr lang="zh-TW" altLang="en-US" sz="1200" b="1" dirty="0">
                        <a:effectLst>
                          <a:outerShdw blurRad="38100" dist="38100" dir="2700000" algn="tl">
                            <a:srgbClr val="000000">
                              <a:alpha val="43137"/>
                            </a:srgbClr>
                          </a:outerShdw>
                        </a:effectLst>
                      </a:endParaRPr>
                    </a:p>
                  </a:txBody>
                  <a:tcPr/>
                </a:tc>
              </a:tr>
              <a:tr h="266172">
                <a:tc>
                  <a:txBody>
                    <a:bodyPr/>
                    <a:lstStyle/>
                    <a:p>
                      <a:r>
                        <a:rPr lang="en-US" altLang="zh-TW" sz="1200" b="1" dirty="0" smtClean="0">
                          <a:solidFill>
                            <a:schemeClr val="tx1"/>
                          </a:solidFill>
                          <a:effectLst>
                            <a:outerShdw blurRad="38100" dist="38100" dir="2700000" algn="tl">
                              <a:srgbClr val="000000">
                                <a:alpha val="43137"/>
                              </a:srgbClr>
                            </a:outerShdw>
                          </a:effectLst>
                        </a:rPr>
                        <a:t>-D</a:t>
                      </a:r>
                      <a:endParaRPr lang="zh-TW" altLang="en-US" sz="1200" b="1" dirty="0">
                        <a:solidFill>
                          <a:schemeClr val="tx1"/>
                        </a:solidFill>
                        <a:effectLst>
                          <a:outerShdw blurRad="38100" dist="38100" dir="2700000" algn="tl">
                            <a:srgbClr val="000000">
                              <a:alpha val="43137"/>
                            </a:srgbClr>
                          </a:outerShdw>
                        </a:effectLst>
                      </a:endParaRPr>
                    </a:p>
                  </a:txBody>
                  <a:tcPr/>
                </a:tc>
                <a:tc>
                  <a:txBody>
                    <a:bodyPr/>
                    <a:lstStyle/>
                    <a:p>
                      <a:r>
                        <a:rPr lang="zh-TW" altLang="en-US" sz="1200" b="1" dirty="0" smtClean="0">
                          <a:solidFill>
                            <a:schemeClr val="tx1"/>
                          </a:solidFill>
                          <a:effectLst>
                            <a:outerShdw blurRad="38100" dist="38100" dir="2700000" algn="tl">
                              <a:srgbClr val="000000">
                                <a:alpha val="43137"/>
                              </a:srgbClr>
                            </a:outerShdw>
                          </a:effectLst>
                        </a:rPr>
                        <a:t>對所有的區段進行反組譯</a:t>
                      </a:r>
                      <a:endParaRPr lang="zh-TW" altLang="en-US" sz="1200" b="1" dirty="0">
                        <a:solidFill>
                          <a:schemeClr val="tx1"/>
                        </a:solidFill>
                        <a:effectLst>
                          <a:outerShdw blurRad="38100" dist="38100" dir="2700000" algn="tl">
                            <a:srgbClr val="000000">
                              <a:alpha val="43137"/>
                            </a:srgbClr>
                          </a:outerShdw>
                        </a:effectLst>
                      </a:endParaRPr>
                    </a:p>
                  </a:txBody>
                  <a:tcPr/>
                </a:tc>
              </a:tr>
              <a:tr h="227242">
                <a:tc>
                  <a:txBody>
                    <a:bodyPr/>
                    <a:lstStyle/>
                    <a:p>
                      <a:r>
                        <a:rPr lang="en-US" altLang="zh-TW" sz="1200" b="1" dirty="0" smtClean="0">
                          <a:effectLst>
                            <a:outerShdw blurRad="38100" dist="38100" dir="2700000" algn="tl">
                              <a:srgbClr val="000000">
                                <a:alpha val="43137"/>
                              </a:srgbClr>
                            </a:outerShdw>
                          </a:effectLst>
                        </a:rPr>
                        <a:t>-l</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顯示行號資訊</a:t>
                      </a:r>
                      <a:endParaRPr lang="zh-TW" altLang="en-US" sz="1200" b="1" dirty="0">
                        <a:effectLst>
                          <a:outerShdw blurRad="38100" dist="38100" dir="2700000" algn="tl">
                            <a:srgbClr val="000000">
                              <a:alpha val="43137"/>
                            </a:srgbClr>
                          </a:outerShdw>
                        </a:effectLst>
                      </a:endParaRPr>
                    </a:p>
                  </a:txBody>
                  <a:tcPr/>
                </a:tc>
              </a:tr>
              <a:tr h="227242">
                <a:tc>
                  <a:txBody>
                    <a:bodyPr/>
                    <a:lstStyle/>
                    <a:p>
                      <a:r>
                        <a:rPr lang="en-US" altLang="zh-TW" sz="1200" b="1" dirty="0" smtClean="0">
                          <a:effectLst>
                            <a:outerShdw blurRad="38100" dist="38100" dir="2700000" algn="tl">
                              <a:srgbClr val="000000">
                                <a:alpha val="43137"/>
                              </a:srgbClr>
                            </a:outerShdw>
                          </a:effectLst>
                        </a:rPr>
                        <a:t>-p</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顯示專有檔頭資訊，具體內容取決於檔案格式</a:t>
                      </a:r>
                      <a:endParaRPr lang="zh-TW" altLang="en-US" sz="1200" b="1" dirty="0">
                        <a:effectLst>
                          <a:outerShdw blurRad="38100" dist="38100" dir="2700000" algn="tl">
                            <a:srgbClr val="000000">
                              <a:alpha val="43137"/>
                            </a:srgbClr>
                          </a:outerShdw>
                        </a:effectLst>
                      </a:endParaRPr>
                    </a:p>
                  </a:txBody>
                  <a:tcPr/>
                </a:tc>
              </a:tr>
              <a:tr h="227242">
                <a:tc>
                  <a:txBody>
                    <a:bodyPr/>
                    <a:lstStyle/>
                    <a:p>
                      <a:r>
                        <a:rPr lang="en-US" altLang="zh-TW" sz="1200" b="1" dirty="0" smtClean="0">
                          <a:effectLst>
                            <a:outerShdw blurRad="38100" dist="38100" dir="2700000" algn="tl">
                              <a:srgbClr val="000000">
                                <a:alpha val="43137"/>
                              </a:srgbClr>
                            </a:outerShdw>
                          </a:effectLst>
                        </a:rPr>
                        <a:t>-f</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顯示檔案檔頭</a:t>
                      </a:r>
                      <a:endParaRPr lang="zh-TW" altLang="en-US" sz="1200" b="1" dirty="0">
                        <a:effectLst>
                          <a:outerShdw blurRad="38100" dist="38100" dir="2700000" algn="tl">
                            <a:srgbClr val="000000">
                              <a:alpha val="43137"/>
                            </a:srgbClr>
                          </a:outerShdw>
                        </a:effectLst>
                      </a:endParaRPr>
                    </a:p>
                  </a:txBody>
                  <a:tcPr/>
                </a:tc>
              </a:tr>
              <a:tr h="263808">
                <a:tc>
                  <a:txBody>
                    <a:bodyPr/>
                    <a:lstStyle/>
                    <a:p>
                      <a:r>
                        <a:rPr lang="en-US" altLang="zh-TW" sz="1200" b="1" dirty="0" smtClean="0">
                          <a:effectLst>
                            <a:outerShdw blurRad="38100" dist="38100" dir="2700000" algn="tl">
                              <a:srgbClr val="000000">
                                <a:alpha val="43137"/>
                              </a:srgbClr>
                            </a:outerShdw>
                          </a:effectLst>
                        </a:rPr>
                        <a:t>-r </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顯示重定資訊</a:t>
                      </a:r>
                      <a:endParaRPr lang="zh-TW" altLang="en-US" sz="1200" b="1" dirty="0">
                        <a:effectLst>
                          <a:outerShdw blurRad="38100" dist="38100" dir="2700000" algn="tl">
                            <a:srgbClr val="000000">
                              <a:alpha val="43137"/>
                            </a:srgbClr>
                          </a:outerShdw>
                        </a:effectLst>
                      </a:endParaRPr>
                    </a:p>
                  </a:txBody>
                  <a:tcPr/>
                </a:tc>
              </a:tr>
              <a:tr h="270145">
                <a:tc>
                  <a:txBody>
                    <a:bodyPr/>
                    <a:lstStyle/>
                    <a:p>
                      <a:r>
                        <a:rPr lang="en-US" altLang="zh-TW" sz="1200" b="1" dirty="0" smtClean="0">
                          <a:effectLst>
                            <a:outerShdw blurRad="38100" dist="38100" dir="2700000" algn="tl">
                              <a:srgbClr val="000000">
                                <a:alpha val="43137"/>
                              </a:srgbClr>
                            </a:outerShdw>
                          </a:effectLst>
                        </a:rPr>
                        <a:t>-R </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顯示動態連結重定資訊</a:t>
                      </a:r>
                      <a:endParaRPr lang="zh-TW" altLang="en-US" sz="1200" b="1" dirty="0">
                        <a:effectLst>
                          <a:outerShdw blurRad="38100" dist="38100" dir="2700000" algn="tl">
                            <a:srgbClr val="000000">
                              <a:alpha val="43137"/>
                            </a:srgbClr>
                          </a:outerShdw>
                        </a:effectLst>
                      </a:endParaRPr>
                    </a:p>
                  </a:txBody>
                  <a:tcPr/>
                </a:tc>
              </a:tr>
              <a:tr h="267429">
                <a:tc>
                  <a:txBody>
                    <a:bodyPr/>
                    <a:lstStyle/>
                    <a:p>
                      <a:r>
                        <a:rPr lang="en-US" altLang="zh-TW" sz="1200" b="1" dirty="0" smtClean="0">
                          <a:effectLst>
                            <a:outerShdw blurRad="38100" dist="38100" dir="2700000" algn="tl">
                              <a:srgbClr val="000000">
                                <a:alpha val="43137"/>
                              </a:srgbClr>
                            </a:outerShdw>
                          </a:effectLst>
                        </a:rPr>
                        <a:t>-s </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顯示檔案所有內容</a:t>
                      </a:r>
                      <a:endParaRPr lang="zh-TW" altLang="en-US" sz="1200" b="1" dirty="0">
                        <a:effectLst>
                          <a:outerShdw blurRad="38100" dist="38100" dir="2700000" algn="tl">
                            <a:srgbClr val="000000">
                              <a:alpha val="43137"/>
                            </a:srgbClr>
                          </a:outerShdw>
                        </a:effectLst>
                      </a:endParaRPr>
                    </a:p>
                  </a:txBody>
                  <a:tcPr/>
                </a:tc>
              </a:tr>
              <a:tr h="291873">
                <a:tc>
                  <a:txBody>
                    <a:bodyPr/>
                    <a:lstStyle/>
                    <a:p>
                      <a:r>
                        <a:rPr lang="en-US" altLang="zh-TW" sz="1200" b="1" dirty="0" smtClean="0">
                          <a:effectLst>
                            <a:outerShdw blurRad="38100" dist="38100" dir="2700000" algn="tl">
                              <a:srgbClr val="000000">
                                <a:alpha val="43137"/>
                              </a:srgbClr>
                            </a:outerShdw>
                          </a:effectLst>
                        </a:rPr>
                        <a:t>-S </a:t>
                      </a:r>
                      <a:endParaRPr lang="zh-TW" altLang="en-US" sz="1200" b="1" dirty="0">
                        <a:effectLst>
                          <a:outerShdw blurRad="38100" dist="38100" dir="2700000" algn="tl">
                            <a:srgbClr val="000000">
                              <a:alpha val="43137"/>
                            </a:srgbClr>
                          </a:outerShdw>
                        </a:effectLst>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顯示原始碼和反組譯程式碼</a:t>
                      </a:r>
                      <a:r>
                        <a:rPr lang="en-US" altLang="zh-TW" sz="1200" b="1" dirty="0" smtClean="0">
                          <a:effectLst>
                            <a:outerShdw blurRad="38100" dist="38100" dir="2700000" algn="tl">
                              <a:srgbClr val="000000">
                                <a:alpha val="43137"/>
                              </a:srgbClr>
                            </a:outerShdw>
                          </a:effectLst>
                        </a:rPr>
                        <a:t>(</a:t>
                      </a:r>
                      <a:r>
                        <a:rPr lang="zh-TW" altLang="en-US" sz="1200" b="1" dirty="0" smtClean="0">
                          <a:effectLst>
                            <a:outerShdw blurRad="38100" dist="38100" dir="2700000" algn="tl">
                              <a:srgbClr val="000000">
                                <a:alpha val="43137"/>
                              </a:srgbClr>
                            </a:outerShdw>
                          </a:effectLst>
                        </a:rPr>
                        <a:t>包含－</a:t>
                      </a:r>
                      <a:r>
                        <a:rPr lang="en-US" altLang="zh-TW" sz="1200" b="1" dirty="0" smtClean="0">
                          <a:effectLst>
                            <a:outerShdw blurRad="38100" dist="38100" dir="2700000" algn="tl">
                              <a:srgbClr val="000000">
                                <a:alpha val="43137"/>
                              </a:srgbClr>
                            </a:outerShdw>
                          </a:effectLst>
                        </a:rPr>
                        <a:t>d </a:t>
                      </a:r>
                      <a:r>
                        <a:rPr lang="zh-TW" altLang="en-US" sz="1200" b="1" dirty="0" smtClean="0">
                          <a:effectLst>
                            <a:outerShdw blurRad="38100" dist="38100" dir="2700000" algn="tl">
                              <a:srgbClr val="000000">
                                <a:alpha val="43137"/>
                              </a:srgbClr>
                            </a:outerShdw>
                          </a:effectLst>
                        </a:rPr>
                        <a:t>參數</a:t>
                      </a:r>
                      <a:r>
                        <a:rPr lang="en-US" altLang="zh-TW" sz="1200" b="1" dirty="0" smtClean="0">
                          <a:effectLst>
                            <a:outerShdw blurRad="38100" dist="38100" dir="2700000" algn="tl">
                              <a:srgbClr val="000000">
                                <a:alpha val="43137"/>
                              </a:srgbClr>
                            </a:outerShdw>
                          </a:effectLst>
                        </a:rPr>
                        <a:t>)</a:t>
                      </a:r>
                      <a:endParaRPr lang="zh-TW" altLang="en-US" sz="1200" b="1" dirty="0" smtClean="0">
                        <a:effectLst>
                          <a:outerShdw blurRad="38100" dist="38100" dir="2700000" algn="tl">
                            <a:srgbClr val="000000">
                              <a:alpha val="43137"/>
                            </a:srgbClr>
                          </a:outerShdw>
                        </a:effectLst>
                      </a:endParaRPr>
                    </a:p>
                  </a:txBody>
                  <a:tcPr>
                    <a:solidFill>
                      <a:srgbClr val="FFFF00"/>
                    </a:solidFill>
                  </a:tcPr>
                </a:tc>
              </a:tr>
              <a:tr h="370840">
                <a:tc>
                  <a:txBody>
                    <a:bodyPr/>
                    <a:lstStyle/>
                    <a:p>
                      <a:r>
                        <a:rPr lang="en-US" altLang="zh-TW" sz="1200" b="1" dirty="0" smtClean="0">
                          <a:effectLst>
                            <a:outerShdw blurRad="38100" dist="38100" dir="2700000" algn="tl">
                              <a:srgbClr val="000000">
                                <a:alpha val="43137"/>
                              </a:srgbClr>
                            </a:outerShdw>
                          </a:effectLst>
                        </a:rPr>
                        <a:t>-W</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顯示檔案中包含有</a:t>
                      </a:r>
                      <a:r>
                        <a:rPr lang="en-US" altLang="zh-TW" sz="1200" b="1" dirty="0" smtClean="0">
                          <a:effectLst>
                            <a:outerShdw blurRad="38100" dist="38100" dir="2700000" algn="tl">
                              <a:srgbClr val="000000">
                                <a:alpha val="43137"/>
                              </a:srgbClr>
                            </a:outerShdw>
                          </a:effectLst>
                        </a:rPr>
                        <a:t>DWARF </a:t>
                      </a:r>
                      <a:r>
                        <a:rPr lang="zh-TW" altLang="en-US" sz="1200" b="1" dirty="0" smtClean="0">
                          <a:effectLst>
                            <a:outerShdw blurRad="38100" dist="38100" dir="2700000" algn="tl">
                              <a:srgbClr val="000000">
                                <a:alpha val="43137"/>
                              </a:srgbClr>
                            </a:outerShdw>
                          </a:effectLst>
                        </a:rPr>
                        <a:t>除錯資訊格式的區段</a:t>
                      </a:r>
                      <a:endParaRPr lang="zh-TW" altLang="en-US" sz="1200" b="1" dirty="0">
                        <a:effectLst>
                          <a:outerShdw blurRad="38100" dist="38100" dir="2700000" algn="tl">
                            <a:srgbClr val="000000">
                              <a:alpha val="43137"/>
                            </a:srgbClr>
                          </a:outerShdw>
                        </a:effectLst>
                      </a:endParaRPr>
                    </a:p>
                  </a:txBody>
                  <a:tcPr/>
                </a:tc>
              </a:tr>
              <a:tr h="370840">
                <a:tc>
                  <a:txBody>
                    <a:bodyPr/>
                    <a:lstStyle/>
                    <a:p>
                      <a:r>
                        <a:rPr lang="en-US" altLang="zh-TW" sz="1200" b="1" dirty="0" smtClean="0">
                          <a:effectLst>
                            <a:outerShdw blurRad="38100" dist="38100" dir="2700000" algn="tl">
                              <a:srgbClr val="000000">
                                <a:alpha val="43137"/>
                              </a:srgbClr>
                            </a:outerShdw>
                          </a:effectLst>
                        </a:rPr>
                        <a:t>-t</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顯示檔案的符號表</a:t>
                      </a:r>
                      <a:endParaRPr lang="zh-TW" altLang="en-US" sz="1200" b="1" dirty="0">
                        <a:effectLst>
                          <a:outerShdw blurRad="38100" dist="38100" dir="2700000" algn="tl">
                            <a:srgbClr val="000000">
                              <a:alpha val="43137"/>
                            </a:srgbClr>
                          </a:outerShdw>
                        </a:effectLst>
                      </a:endParaRPr>
                    </a:p>
                  </a:txBody>
                  <a:tcPr/>
                </a:tc>
              </a:tr>
              <a:tr h="370840">
                <a:tc>
                  <a:txBody>
                    <a:bodyPr/>
                    <a:lstStyle/>
                    <a:p>
                      <a:r>
                        <a:rPr lang="en-US" altLang="zh-TW" sz="1200" b="1" dirty="0" smtClean="0">
                          <a:effectLst>
                            <a:outerShdw blurRad="38100" dist="38100" dir="2700000" algn="tl">
                              <a:srgbClr val="000000">
                                <a:alpha val="43137"/>
                              </a:srgbClr>
                            </a:outerShdw>
                          </a:effectLst>
                        </a:rPr>
                        <a:t>-T </a:t>
                      </a:r>
                      <a:endParaRPr lang="zh-TW" altLang="en-US" sz="1200" b="1" dirty="0">
                        <a:effectLst>
                          <a:outerShdw blurRad="38100" dist="38100" dir="2700000" algn="tl">
                            <a:srgbClr val="000000">
                              <a:alpha val="43137"/>
                            </a:srgbClr>
                          </a:outerShdw>
                        </a:effectLst>
                      </a:endParaRPr>
                    </a:p>
                  </a:txBody>
                  <a:tcPr/>
                </a:tc>
                <a:tc>
                  <a:txBody>
                    <a:bodyPr/>
                    <a:lstStyle/>
                    <a:p>
                      <a:r>
                        <a:rPr lang="zh-TW" altLang="en-US" sz="1200" b="1" dirty="0" smtClean="0">
                          <a:effectLst>
                            <a:outerShdw blurRad="38100" dist="38100" dir="2700000" algn="tl">
                              <a:srgbClr val="000000">
                                <a:alpha val="43137"/>
                              </a:srgbClr>
                            </a:outerShdw>
                          </a:effectLst>
                        </a:rPr>
                        <a:t>顯示動態連結符號表</a:t>
                      </a:r>
                      <a:endParaRPr lang="zh-TW" altLang="en-US" sz="1200" b="1" dirty="0">
                        <a:effectLst>
                          <a:outerShdw blurRad="38100" dist="38100" dir="2700000" algn="tl">
                            <a:srgbClr val="000000">
                              <a:alpha val="43137"/>
                            </a:srgbClr>
                          </a:outerShdw>
                        </a:effectLst>
                      </a:endParaRPr>
                    </a:p>
                  </a:txBody>
                  <a:tcPr/>
                </a:tc>
              </a:tr>
              <a:tr h="370840">
                <a:tc>
                  <a:txBody>
                    <a:bodyPr/>
                    <a:lstStyle/>
                    <a:p>
                      <a:r>
                        <a:rPr lang="en-US" altLang="zh-TW" sz="1200" b="1" dirty="0" smtClean="0">
                          <a:effectLst>
                            <a:outerShdw blurRad="38100" dist="38100" dir="2700000" algn="tl">
                              <a:srgbClr val="000000">
                                <a:alpha val="43137"/>
                              </a:srgbClr>
                            </a:outerShdw>
                          </a:effectLst>
                        </a:rPr>
                        <a:t>-x </a:t>
                      </a:r>
                      <a:endParaRPr lang="zh-TW" altLang="en-US" sz="1200" b="1" dirty="0">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effectLst>
                            <a:outerShdw blurRad="38100" dist="38100" dir="2700000" algn="tl">
                              <a:srgbClr val="000000">
                                <a:alpha val="43137"/>
                              </a:srgbClr>
                            </a:outerShdw>
                          </a:effectLst>
                        </a:rPr>
                        <a:t>顯示檔案的所有檔頭 </a:t>
                      </a:r>
                      <a:r>
                        <a:rPr lang="en-US" altLang="zh-TW" sz="1200" b="1" dirty="0" smtClean="0">
                          <a:effectLst>
                            <a:outerShdw blurRad="38100" dist="38100" dir="2700000" algn="tl">
                              <a:srgbClr val="000000">
                                <a:alpha val="43137"/>
                              </a:srgbClr>
                            </a:outerShdw>
                          </a:effectLst>
                        </a:rPr>
                        <a:t>--all</a:t>
                      </a:r>
                      <a:r>
                        <a:rPr lang="en-US" altLang="zh-TW" sz="1200" b="1" baseline="0" dirty="0" smtClean="0">
                          <a:effectLst>
                            <a:outerShdw blurRad="38100" dist="38100" dir="2700000" algn="tl">
                              <a:srgbClr val="000000">
                                <a:alpha val="43137"/>
                              </a:srgbClr>
                            </a:outerShdw>
                          </a:effectLst>
                        </a:rPr>
                        <a:t> header</a:t>
                      </a:r>
                      <a:endParaRPr lang="zh-TW" altLang="en-US" sz="1200" b="1" dirty="0" smtClean="0">
                        <a:effectLst>
                          <a:outerShdw blurRad="38100" dist="38100" dir="2700000" algn="tl">
                            <a:srgbClr val="000000">
                              <a:alpha val="43137"/>
                            </a:srgbClr>
                          </a:outerShdw>
                        </a:effectLst>
                      </a:endParaRPr>
                    </a:p>
                  </a:txBody>
                  <a:tcPr/>
                </a:tc>
              </a:tr>
            </a:tbl>
          </a:graphicData>
        </a:graphic>
      </p:graphicFrame>
      <p:pic>
        <p:nvPicPr>
          <p:cNvPr id="9" name="圖片 8"/>
          <p:cNvPicPr>
            <a:picLocks noChangeAspect="1"/>
          </p:cNvPicPr>
          <p:nvPr/>
        </p:nvPicPr>
        <p:blipFill>
          <a:blip r:embed="rId2"/>
          <a:stretch>
            <a:fillRect/>
          </a:stretch>
        </p:blipFill>
        <p:spPr>
          <a:xfrm>
            <a:off x="4827489" y="758596"/>
            <a:ext cx="4108281" cy="6162423"/>
          </a:xfrm>
          <a:prstGeom prst="rect">
            <a:avLst/>
          </a:prstGeom>
        </p:spPr>
      </p:pic>
      <p:sp>
        <p:nvSpPr>
          <p:cNvPr id="10" name="矩形 9"/>
          <p:cNvSpPr/>
          <p:nvPr/>
        </p:nvSpPr>
        <p:spPr>
          <a:xfrm>
            <a:off x="3039035" y="6384552"/>
            <a:ext cx="5896735" cy="369332"/>
          </a:xfrm>
          <a:prstGeom prst="rect">
            <a:avLst/>
          </a:prstGeom>
          <a:solidFill>
            <a:schemeClr val="accent4">
              <a:lumMod val="20000"/>
              <a:lumOff val="80000"/>
            </a:schemeClr>
          </a:solidFill>
        </p:spPr>
        <p:txBody>
          <a:bodyPr wrap="square">
            <a:spAutoFit/>
          </a:bodyPr>
          <a:lstStyle/>
          <a:p>
            <a:r>
              <a:rPr lang="en-US" altLang="zh-TW" dirty="0"/>
              <a:t>https://sourceware.org/binutils/docs/binutils/objdump.html</a:t>
            </a:r>
            <a:endParaRPr lang="zh-TW" altLang="en-US" dirty="0"/>
          </a:p>
        </p:txBody>
      </p:sp>
    </p:spTree>
    <p:extLst>
      <p:ext uri="{BB962C8B-B14F-4D97-AF65-F5344CB8AC3E}">
        <p14:creationId xmlns:p14="http://schemas.microsoft.com/office/powerpoint/2010/main" val="2697647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執行下列指令</a:t>
            </a:r>
            <a:endParaRPr lang="zh-TW" altLang="en-US" sz="32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901703" y="4978517"/>
            <a:ext cx="5091458"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-S -l </a:t>
            </a:r>
            <a:r>
              <a:rPr lang="en-US" altLang="zh-TW" sz="2800" b="1" dirty="0" err="1">
                <a:solidFill>
                  <a:schemeClr val="bg1"/>
                </a:solidFill>
                <a:effectLst>
                  <a:outerShdw blurRad="38100" dist="38100" dir="2700000" algn="tl">
                    <a:srgbClr val="000000">
                      <a:alpha val="43137"/>
                    </a:srgbClr>
                  </a:outerShdw>
                </a:effectLst>
              </a:rPr>
              <a:t>helloCTFer</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-M intel</a:t>
            </a:r>
            <a:endParaRPr lang="zh-TW" altLang="en-US" sz="2800" b="1" dirty="0">
              <a:solidFill>
                <a:srgbClr val="FFFF00"/>
              </a:solidFill>
              <a:effectLst>
                <a:outerShdw blurRad="38100" dist="38100" dir="2700000" algn="tl">
                  <a:srgbClr val="000000">
                    <a:alpha val="43137"/>
                  </a:srgbClr>
                </a:outerShdw>
              </a:effectLst>
            </a:endParaRPr>
          </a:p>
        </p:txBody>
      </p:sp>
      <p:sp>
        <p:nvSpPr>
          <p:cNvPr id="7" name="矩形 6"/>
          <p:cNvSpPr/>
          <p:nvPr/>
        </p:nvSpPr>
        <p:spPr>
          <a:xfrm>
            <a:off x="915328" y="2995284"/>
            <a:ext cx="365965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-p </a:t>
            </a:r>
            <a:r>
              <a:rPr lang="en-US" altLang="zh-TW" sz="2800" b="1" dirty="0" err="1">
                <a:solidFill>
                  <a:schemeClr val="bg1"/>
                </a:solidFill>
                <a:effectLst>
                  <a:outerShdw blurRad="38100" dist="38100" dir="2700000" algn="tl">
                    <a:srgbClr val="000000">
                      <a:alpha val="43137"/>
                    </a:srgbClr>
                  </a:outerShdw>
                </a:effectLst>
              </a:rPr>
              <a:t>helloCTFer</a:t>
            </a:r>
            <a:r>
              <a:rPr lang="en-US" altLang="zh-TW" sz="2800" b="1" dirty="0">
                <a:solidFill>
                  <a:schemeClr val="bg1"/>
                </a:solidFill>
                <a:effectLst>
                  <a:outerShdw blurRad="38100" dist="38100" dir="2700000" algn="tl">
                    <a:srgbClr val="000000">
                      <a:alpha val="43137"/>
                    </a:srgbClr>
                  </a:outerShdw>
                </a:effectLst>
              </a:rPr>
              <a:t> </a:t>
            </a:r>
            <a:endParaRPr lang="zh-TW" altLang="en-US" sz="2800" b="1" dirty="0">
              <a:solidFill>
                <a:srgbClr val="FFFF00"/>
              </a:solidFill>
              <a:effectLst>
                <a:outerShdw blurRad="38100" dist="38100" dir="2700000" algn="tl">
                  <a:srgbClr val="000000">
                    <a:alpha val="43137"/>
                  </a:srgbClr>
                </a:outerShdw>
              </a:effectLst>
            </a:endParaRPr>
          </a:p>
        </p:txBody>
      </p:sp>
      <p:sp>
        <p:nvSpPr>
          <p:cNvPr id="8" name="矩形 7"/>
          <p:cNvSpPr/>
          <p:nvPr/>
        </p:nvSpPr>
        <p:spPr>
          <a:xfrm>
            <a:off x="901703" y="2364089"/>
            <a:ext cx="365965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-h </a:t>
            </a:r>
            <a:r>
              <a:rPr lang="en-US" altLang="zh-TW" sz="2800" b="1" dirty="0" err="1">
                <a:solidFill>
                  <a:schemeClr val="bg1"/>
                </a:solidFill>
                <a:effectLst>
                  <a:outerShdw blurRad="38100" dist="38100" dir="2700000" algn="tl">
                    <a:srgbClr val="000000">
                      <a:alpha val="43137"/>
                    </a:srgbClr>
                  </a:outerShdw>
                </a:effectLst>
              </a:rPr>
              <a:t>helloCTFer</a:t>
            </a:r>
            <a:r>
              <a:rPr lang="en-US" altLang="zh-TW" sz="2800" b="1" dirty="0">
                <a:solidFill>
                  <a:schemeClr val="bg1"/>
                </a:solidFill>
                <a:effectLst>
                  <a:outerShdw blurRad="38100" dist="38100" dir="2700000" algn="tl">
                    <a:srgbClr val="000000">
                      <a:alpha val="43137"/>
                    </a:srgbClr>
                  </a:outerShdw>
                </a:effectLst>
              </a:rPr>
              <a:t> </a:t>
            </a:r>
            <a:endParaRPr lang="zh-TW" altLang="en-US" sz="28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915328" y="3626480"/>
            <a:ext cx="3632405"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-x </a:t>
            </a:r>
            <a:r>
              <a:rPr lang="en-US" altLang="zh-TW" sz="2800" b="1" dirty="0" err="1">
                <a:solidFill>
                  <a:schemeClr val="bg1"/>
                </a:solidFill>
                <a:effectLst>
                  <a:outerShdw blurRad="38100" dist="38100" dir="2700000" algn="tl">
                    <a:srgbClr val="000000">
                      <a:alpha val="43137"/>
                    </a:srgbClr>
                  </a:outerShdw>
                </a:effectLst>
              </a:rPr>
              <a:t>helloCTFer</a:t>
            </a:r>
            <a:r>
              <a:rPr lang="en-US" altLang="zh-TW" sz="2800" b="1" dirty="0">
                <a:solidFill>
                  <a:schemeClr val="bg1"/>
                </a:solidFill>
                <a:effectLst>
                  <a:outerShdw blurRad="38100" dist="38100" dir="2700000" algn="tl">
                    <a:srgbClr val="000000">
                      <a:alpha val="43137"/>
                    </a:srgbClr>
                  </a:outerShdw>
                </a:effectLst>
              </a:rPr>
              <a:t> </a:t>
            </a:r>
            <a:endParaRPr lang="zh-TW" altLang="en-US" sz="2800" b="1" dirty="0">
              <a:solidFill>
                <a:srgbClr val="FFFF00"/>
              </a:solidFill>
              <a:effectLst>
                <a:outerShdw blurRad="38100" dist="38100" dir="2700000" algn="tl">
                  <a:srgbClr val="000000">
                    <a:alpha val="43137"/>
                  </a:srgbClr>
                </a:outerShdw>
              </a:effectLst>
            </a:endParaRPr>
          </a:p>
        </p:txBody>
      </p:sp>
      <p:sp>
        <p:nvSpPr>
          <p:cNvPr id="14" name="矩形 13"/>
          <p:cNvSpPr/>
          <p:nvPr/>
        </p:nvSpPr>
        <p:spPr>
          <a:xfrm>
            <a:off x="901703" y="1127214"/>
            <a:ext cx="1529586" cy="523220"/>
          </a:xfrm>
          <a:prstGeom prst="rect">
            <a:avLst/>
          </a:prstGeom>
          <a:solidFill>
            <a:srgbClr val="002060"/>
          </a:solidFill>
        </p:spPr>
        <p:txBody>
          <a:bodyPr wrap="none">
            <a:spAutoFit/>
          </a:bodyPr>
          <a:lstStyle/>
          <a:p>
            <a:r>
              <a:rPr lang="en-US" altLang="zh-TW" sz="2800" b="1" dirty="0" err="1" smtClean="0">
                <a:solidFill>
                  <a:schemeClr val="bg1"/>
                </a:solidFill>
                <a:effectLst>
                  <a:outerShdw blurRad="38100" dist="38100" dir="2700000" algn="tl">
                    <a:srgbClr val="000000">
                      <a:alpha val="43137"/>
                    </a:srgbClr>
                  </a:outerShdw>
                </a:effectLst>
              </a:rPr>
              <a:t>objdump</a:t>
            </a:r>
            <a:endParaRPr lang="zh-TW" altLang="en-US" sz="2800" b="1" dirty="0">
              <a:solidFill>
                <a:srgbClr val="FFFF00"/>
              </a:solidFill>
              <a:effectLst>
                <a:outerShdw blurRad="38100" dist="38100" dir="2700000" algn="tl">
                  <a:srgbClr val="000000">
                    <a:alpha val="43137"/>
                  </a:srgbClr>
                </a:outerShdw>
              </a:effectLst>
            </a:endParaRPr>
          </a:p>
        </p:txBody>
      </p:sp>
      <p:sp>
        <p:nvSpPr>
          <p:cNvPr id="15" name="矩形 14"/>
          <p:cNvSpPr/>
          <p:nvPr/>
        </p:nvSpPr>
        <p:spPr>
          <a:xfrm>
            <a:off x="2764939" y="1127214"/>
            <a:ext cx="1997663" cy="523220"/>
          </a:xfrm>
          <a:prstGeom prst="rect">
            <a:avLst/>
          </a:prstGeom>
          <a:solidFill>
            <a:srgbClr val="002060"/>
          </a:solidFill>
        </p:spPr>
        <p:txBody>
          <a:bodyPr wrap="none">
            <a:spAutoFit/>
          </a:bodyPr>
          <a:lstStyle/>
          <a:p>
            <a:r>
              <a:rPr lang="en-US" altLang="zh-TW" sz="2800" b="1" dirty="0" err="1" smtClean="0">
                <a:solidFill>
                  <a:schemeClr val="bg1"/>
                </a:solidFill>
                <a:effectLst>
                  <a:outerShdw blurRad="38100" dist="38100" dir="2700000" algn="tl">
                    <a:srgbClr val="000000">
                      <a:alpha val="43137"/>
                    </a:srgbClr>
                  </a:outerShdw>
                </a:effectLst>
              </a:rPr>
              <a:t>Objdump</a:t>
            </a:r>
            <a:r>
              <a:rPr lang="en-US" altLang="zh-TW" sz="2800" b="1" dirty="0" smtClean="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-H</a:t>
            </a:r>
            <a:endParaRPr lang="zh-TW" altLang="en-US" sz="2800" b="1" dirty="0">
              <a:solidFill>
                <a:srgbClr val="FFFF00"/>
              </a:solidFill>
              <a:effectLst>
                <a:outerShdw blurRad="38100" dist="38100" dir="2700000" algn="tl">
                  <a:srgbClr val="000000">
                    <a:alpha val="43137"/>
                  </a:srgbClr>
                </a:outerShdw>
              </a:effectLst>
            </a:endParaRPr>
          </a:p>
        </p:txBody>
      </p:sp>
      <p:sp>
        <p:nvSpPr>
          <p:cNvPr id="16" name="矩形 15"/>
          <p:cNvSpPr/>
          <p:nvPr/>
        </p:nvSpPr>
        <p:spPr>
          <a:xfrm>
            <a:off x="5316998" y="2625699"/>
            <a:ext cx="3555460"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a:t>
            </a:r>
            <a:r>
              <a:rPr lang="en-US" altLang="zh-TW" sz="2800" b="1" dirty="0" err="1" smtClean="0">
                <a:solidFill>
                  <a:srgbClr val="FFFF00"/>
                </a:solidFill>
                <a:effectLst>
                  <a:outerShdw blurRad="38100" dist="38100" dir="2700000" algn="tl">
                    <a:srgbClr val="000000">
                      <a:alpha val="43137"/>
                    </a:srgbClr>
                  </a:outerShdw>
                </a:effectLst>
              </a:rPr>
              <a:t>i</a:t>
            </a:r>
            <a:r>
              <a:rPr lang="en-US" altLang="zh-TW" sz="2800" b="1" dirty="0" smtClean="0">
                <a:solidFill>
                  <a:srgbClr val="FFFF00"/>
                </a:solidFill>
                <a:effectLst>
                  <a:outerShdw blurRad="38100" dist="38100" dir="2700000" algn="tl">
                    <a:srgbClr val="000000">
                      <a:alpha val="43137"/>
                    </a:srgbClr>
                  </a:outerShdw>
                </a:effectLst>
              </a:rPr>
              <a:t> </a:t>
            </a:r>
            <a:r>
              <a:rPr lang="en-US" altLang="zh-TW" sz="2800" b="1" dirty="0" err="1">
                <a:solidFill>
                  <a:schemeClr val="bg1"/>
                </a:solidFill>
                <a:effectLst>
                  <a:outerShdw blurRad="38100" dist="38100" dir="2700000" algn="tl">
                    <a:srgbClr val="000000">
                      <a:alpha val="43137"/>
                    </a:srgbClr>
                  </a:outerShdw>
                </a:effectLst>
              </a:rPr>
              <a:t>helloCTFer</a:t>
            </a:r>
            <a:r>
              <a:rPr lang="en-US" altLang="zh-TW" sz="2800" b="1" dirty="0">
                <a:solidFill>
                  <a:schemeClr val="bg1"/>
                </a:solidFill>
                <a:effectLst>
                  <a:outerShdw blurRad="38100" dist="38100" dir="2700000" algn="tl">
                    <a:srgbClr val="000000">
                      <a:alpha val="43137"/>
                    </a:srgbClr>
                  </a:outerShdw>
                </a:effectLst>
              </a:rPr>
              <a:t> </a:t>
            </a:r>
            <a:endParaRPr lang="zh-TW" altLang="en-US"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58416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
          <a:srcRect t="1262"/>
          <a:stretch/>
        </p:blipFill>
        <p:spPr>
          <a:xfrm>
            <a:off x="644825" y="1373547"/>
            <a:ext cx="7224351" cy="5305158"/>
          </a:xfrm>
          <a:prstGeom prst="rect">
            <a:avLst/>
          </a:prstGeom>
        </p:spPr>
      </p:pic>
      <p:sp>
        <p:nvSpPr>
          <p:cNvPr id="9" name="矩形 8"/>
          <p:cNvSpPr/>
          <p:nvPr/>
        </p:nvSpPr>
        <p:spPr>
          <a:xfrm>
            <a:off x="5227583" y="941608"/>
            <a:ext cx="3523400" cy="523220"/>
          </a:xfrm>
          <a:prstGeom prst="rect">
            <a:avLst/>
          </a:prstGeom>
          <a:solidFill>
            <a:srgbClr val="002060"/>
          </a:solidFill>
        </p:spPr>
        <p:txBody>
          <a:bodyPr wrap="none">
            <a:spAutoFit/>
          </a:bodyPr>
          <a:lstStyle/>
          <a:p>
            <a:r>
              <a:rPr lang="en-US" altLang="zh-TW" sz="2800" dirty="0" err="1">
                <a:solidFill>
                  <a:schemeClr val="bg1"/>
                </a:solidFill>
                <a:effectLst>
                  <a:outerShdw blurRad="38100" dist="38100" dir="2700000" algn="tl">
                    <a:srgbClr val="000000">
                      <a:alpha val="43137"/>
                    </a:srgbClr>
                  </a:outerShdw>
                </a:effectLst>
              </a:rPr>
              <a:t>objdump</a:t>
            </a:r>
            <a:r>
              <a:rPr lang="en-US" altLang="zh-TW" sz="2800"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-R </a:t>
            </a:r>
            <a:r>
              <a:rPr lang="en-US" altLang="zh-TW" sz="2800" dirty="0" err="1">
                <a:solidFill>
                  <a:schemeClr val="bg1"/>
                </a:solidFill>
                <a:effectLst>
                  <a:outerShdw blurRad="38100" dist="38100" dir="2700000" algn="tl">
                    <a:srgbClr val="000000">
                      <a:alpha val="43137"/>
                    </a:srgbClr>
                  </a:outerShdw>
                </a:effectLst>
              </a:rPr>
              <a:t>helloCTFer</a:t>
            </a:r>
            <a:endParaRPr lang="zh-TW" altLang="en-US" sz="2800"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6" name="矩形 5"/>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zh-TW" altLang="en-US" sz="3200" dirty="0">
                <a:solidFill>
                  <a:srgbClr val="FFFF00"/>
                </a:solidFill>
              </a:rPr>
              <a:t>重定表</a:t>
            </a:r>
            <a:r>
              <a:rPr lang="en-US" altLang="zh-TW" sz="3200" dirty="0">
                <a:solidFill>
                  <a:srgbClr val="FFFF00"/>
                </a:solidFill>
              </a:rPr>
              <a:t>(Relocation Table</a:t>
            </a:r>
            <a:r>
              <a:rPr lang="en-US" altLang="zh-TW" sz="3200" dirty="0" smtClean="0">
                <a:solidFill>
                  <a:srgbClr val="FFFF00"/>
                </a:solidFill>
              </a:rPr>
              <a:t>)</a:t>
            </a:r>
          </a:p>
          <a:p>
            <a:r>
              <a:rPr lang="en-US" altLang="zh-TW" sz="2000" dirty="0"/>
              <a:t>Examining the Relocation </a:t>
            </a:r>
            <a:r>
              <a:rPr lang="en-US" altLang="zh-TW" sz="2000" dirty="0" smtClean="0"/>
              <a:t>Section</a:t>
            </a:r>
            <a:endParaRPr lang="zh-TW" altLang="en-US" sz="2000" dirty="0"/>
          </a:p>
        </p:txBody>
      </p:sp>
    </p:spTree>
    <p:extLst>
      <p:ext uri="{BB962C8B-B14F-4D97-AF65-F5344CB8AC3E}">
        <p14:creationId xmlns:p14="http://schemas.microsoft.com/office/powerpoint/2010/main" val="3874308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81603" y="2722539"/>
            <a:ext cx="3719618" cy="2555631"/>
          </a:xfrm>
          <a:solidFill>
            <a:schemeClr val="accent4">
              <a:lumMod val="20000"/>
              <a:lumOff val="80000"/>
            </a:schemeClr>
          </a:solidFill>
        </p:spPr>
        <p:txBody>
          <a:bodyPr>
            <a:normAutofit fontScale="62500" lnSpcReduction="20000"/>
          </a:bodyPr>
          <a:lstStyle/>
          <a:p>
            <a:pPr marL="0" indent="0">
              <a:buNone/>
            </a:pPr>
            <a:r>
              <a:rPr lang="pt-BR" altLang="zh-TW" dirty="0"/>
              <a:t>#include </a:t>
            </a:r>
            <a:r>
              <a:rPr lang="pt-BR" altLang="zh-TW" dirty="0" smtClean="0"/>
              <a:t>&lt;stdio.h&gt;</a:t>
            </a:r>
            <a:endParaRPr lang="pt-BR" altLang="zh-TW" dirty="0"/>
          </a:p>
          <a:p>
            <a:pPr marL="0" indent="0">
              <a:buNone/>
            </a:pPr>
            <a:endParaRPr lang="pt-BR" altLang="zh-TW" dirty="0" smtClean="0"/>
          </a:p>
          <a:p>
            <a:pPr marL="0" indent="0">
              <a:buNone/>
            </a:pPr>
            <a:r>
              <a:rPr lang="pt-BR" altLang="zh-TW" dirty="0" smtClean="0"/>
              <a:t>int myval </a:t>
            </a:r>
            <a:r>
              <a:rPr lang="pt-BR" altLang="zh-TW" dirty="0"/>
              <a:t>;</a:t>
            </a:r>
          </a:p>
          <a:p>
            <a:pPr marL="0" indent="0">
              <a:buNone/>
            </a:pPr>
            <a:endParaRPr lang="pt-BR" altLang="zh-TW" dirty="0" smtClean="0"/>
          </a:p>
          <a:p>
            <a:pPr marL="0" indent="0">
              <a:buNone/>
            </a:pPr>
            <a:r>
              <a:rPr lang="pt-BR" altLang="zh-TW" dirty="0" smtClean="0"/>
              <a:t>int </a:t>
            </a:r>
            <a:r>
              <a:rPr lang="pt-BR" altLang="zh-TW" dirty="0"/>
              <a:t>fun1 ( void ) </a:t>
            </a:r>
            <a:r>
              <a:rPr lang="pt-BR" altLang="zh-TW" dirty="0" smtClean="0"/>
              <a:t>{</a:t>
            </a:r>
            <a:endParaRPr lang="pt-BR" altLang="zh-TW" dirty="0"/>
          </a:p>
          <a:p>
            <a:pPr marL="457200" lvl="1" indent="0">
              <a:buNone/>
            </a:pPr>
            <a:r>
              <a:rPr lang="pt-BR" altLang="zh-TW" dirty="0" smtClean="0"/>
              <a:t>myval= </a:t>
            </a:r>
            <a:r>
              <a:rPr lang="pt-BR" altLang="zh-TW" dirty="0"/>
              <a:t>123;</a:t>
            </a:r>
          </a:p>
          <a:p>
            <a:pPr marL="457200" lvl="1" indent="0">
              <a:buNone/>
            </a:pPr>
            <a:r>
              <a:rPr lang="pt-BR" altLang="zh-TW" dirty="0" smtClean="0"/>
              <a:t>printf( “My variable= </a:t>
            </a:r>
            <a:r>
              <a:rPr lang="pt-BR" altLang="zh-TW" dirty="0"/>
              <a:t>%</a:t>
            </a:r>
            <a:r>
              <a:rPr lang="pt-BR" altLang="zh-TW" dirty="0" smtClean="0"/>
              <a:t>dnn”, </a:t>
            </a:r>
            <a:r>
              <a:rPr lang="pt-BR" altLang="zh-TW" dirty="0"/>
              <a:t>myval</a:t>
            </a:r>
            <a:r>
              <a:rPr lang="pt-BR" altLang="zh-TW" dirty="0" smtClean="0"/>
              <a:t> </a:t>
            </a:r>
            <a:r>
              <a:rPr lang="pt-BR" altLang="zh-TW" dirty="0"/>
              <a:t>) ;</a:t>
            </a:r>
          </a:p>
          <a:p>
            <a:pPr marL="457200" lvl="1" indent="0">
              <a:buNone/>
            </a:pPr>
            <a:r>
              <a:rPr lang="pt-BR" altLang="zh-TW" dirty="0"/>
              <a:t>return 0;</a:t>
            </a:r>
          </a:p>
          <a:p>
            <a:pPr marL="0" indent="0">
              <a:buNone/>
            </a:pPr>
            <a:r>
              <a:rPr lang="en-US" altLang="zh-TW" dirty="0" smtClean="0"/>
              <a:t>}</a:t>
            </a:r>
            <a:endParaRPr lang="zh-TW" altLang="en-US" dirty="0"/>
          </a:p>
        </p:txBody>
      </p:sp>
      <p:sp>
        <p:nvSpPr>
          <p:cNvPr id="4" name="矩形 3"/>
          <p:cNvSpPr/>
          <p:nvPr/>
        </p:nvSpPr>
        <p:spPr>
          <a:xfrm>
            <a:off x="381602" y="1884401"/>
            <a:ext cx="5824993" cy="584775"/>
          </a:xfrm>
          <a:prstGeom prst="rect">
            <a:avLst/>
          </a:prstGeom>
          <a:solidFill>
            <a:schemeClr val="accent6">
              <a:lumMod val="20000"/>
              <a:lumOff val="80000"/>
            </a:schemeClr>
          </a:solidFill>
        </p:spPr>
        <p:txBody>
          <a:bodyPr wrap="none">
            <a:spAutoFit/>
          </a:bodyPr>
          <a:lstStyle/>
          <a:p>
            <a:r>
              <a:rPr lang="en-US" altLang="zh-TW" sz="3200" dirty="0" err="1"/>
              <a:t>gcc</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-shared </a:t>
            </a:r>
            <a:r>
              <a:rPr lang="en-US" altLang="zh-TW" sz="3200" b="1" dirty="0">
                <a:solidFill>
                  <a:srgbClr val="FF0000"/>
                </a:solidFill>
                <a:effectLst>
                  <a:outerShdw blurRad="38100" dist="38100" dir="2700000" algn="tl">
                    <a:srgbClr val="000000">
                      <a:alpha val="43137"/>
                    </a:srgbClr>
                  </a:outerShdw>
                </a:effectLst>
              </a:rPr>
              <a:t>-</a:t>
            </a:r>
            <a:r>
              <a:rPr lang="en-US" altLang="zh-TW" sz="3200" b="1" dirty="0" err="1">
                <a:solidFill>
                  <a:srgbClr val="FF0000"/>
                </a:solidFill>
                <a:effectLst>
                  <a:outerShdw blurRad="38100" dist="38100" dir="2700000" algn="tl">
                    <a:srgbClr val="000000">
                      <a:alpha val="43137"/>
                    </a:srgbClr>
                  </a:outerShdw>
                </a:effectLst>
              </a:rPr>
              <a:t>fPIC</a:t>
            </a:r>
            <a:r>
              <a:rPr lang="en-US" altLang="zh-TW" sz="3200" b="1" dirty="0">
                <a:solidFill>
                  <a:srgbClr val="FF0000"/>
                </a:solidFill>
                <a:effectLst>
                  <a:outerShdw blurRad="38100" dist="38100" dir="2700000" algn="tl">
                    <a:srgbClr val="000000">
                      <a:alpha val="43137"/>
                    </a:srgbClr>
                  </a:outerShdw>
                </a:effectLst>
              </a:rPr>
              <a:t> </a:t>
            </a:r>
            <a:r>
              <a:rPr lang="en-US" altLang="zh-TW" sz="3200" dirty="0" err="1" smtClean="0"/>
              <a:t>got.c</a:t>
            </a:r>
            <a:r>
              <a:rPr lang="en-US" altLang="zh-TW" sz="3200" dirty="0" smtClean="0"/>
              <a:t> </a:t>
            </a:r>
            <a:r>
              <a:rPr lang="en-US" altLang="zh-TW" sz="3200" dirty="0"/>
              <a:t>-o </a:t>
            </a:r>
            <a:r>
              <a:rPr lang="en-US" altLang="zh-TW" sz="3200" dirty="0" smtClean="0"/>
              <a:t>libgot.so</a:t>
            </a:r>
            <a:endParaRPr lang="zh-TW" altLang="en-US" sz="3200" dirty="0"/>
          </a:p>
        </p:txBody>
      </p:sp>
      <p:sp>
        <p:nvSpPr>
          <p:cNvPr id="5" name="矩形圖說文字 4"/>
          <p:cNvSpPr/>
          <p:nvPr/>
        </p:nvSpPr>
        <p:spPr>
          <a:xfrm>
            <a:off x="0" y="0"/>
            <a:ext cx="9144000" cy="942975"/>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smtClean="0"/>
              <a:t>Global </a:t>
            </a:r>
            <a:r>
              <a:rPr lang="en-US" altLang="zh-TW" sz="2800" dirty="0"/>
              <a:t>Offset </a:t>
            </a:r>
            <a:r>
              <a:rPr lang="en-US" altLang="zh-TW" sz="2800" dirty="0" smtClean="0"/>
              <a:t>Table</a:t>
            </a:r>
            <a:endParaRPr lang="zh-TW" altLang="en-US" sz="2800" dirty="0"/>
          </a:p>
        </p:txBody>
      </p:sp>
    </p:spTree>
    <p:extLst>
      <p:ext uri="{BB962C8B-B14F-4D97-AF65-F5344CB8AC3E}">
        <p14:creationId xmlns:p14="http://schemas.microsoft.com/office/powerpoint/2010/main" val="3756870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5"/>
            <a:ext cx="4248150" cy="4351338"/>
          </a:xfrm>
          <a:solidFill>
            <a:schemeClr val="accent4">
              <a:lumMod val="20000"/>
              <a:lumOff val="80000"/>
            </a:schemeClr>
          </a:solidFill>
        </p:spPr>
        <p:txBody>
          <a:bodyPr>
            <a:normAutofit fontScale="77500" lnSpcReduction="20000"/>
          </a:bodyPr>
          <a:lstStyle/>
          <a:p>
            <a:pPr marL="0" indent="0">
              <a:buNone/>
            </a:pPr>
            <a:r>
              <a:rPr lang="en-US" altLang="zh-TW" dirty="0"/>
              <a:t>libgot.so:     file format elf32-i386</a:t>
            </a:r>
          </a:p>
          <a:p>
            <a:pPr marL="0" indent="0">
              <a:buNone/>
            </a:pPr>
            <a:endParaRPr lang="en-US" altLang="zh-TW" dirty="0"/>
          </a:p>
          <a:p>
            <a:pPr marL="0" indent="0">
              <a:buNone/>
            </a:pPr>
            <a:r>
              <a:rPr lang="en-US" altLang="zh-TW" dirty="0"/>
              <a:t>Disassembly of section </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init</a:t>
            </a:r>
            <a:r>
              <a:rPr lang="en-US" altLang="zh-TW" dirty="0"/>
              <a:t>:</a:t>
            </a:r>
          </a:p>
          <a:p>
            <a:pPr marL="0" indent="0">
              <a:buNone/>
            </a:pPr>
            <a:r>
              <a:rPr lang="en-US" altLang="zh-TW" dirty="0" smtClean="0"/>
              <a:t>……………………….</a:t>
            </a:r>
            <a:endParaRPr lang="en-US" altLang="zh-TW" dirty="0"/>
          </a:p>
          <a:p>
            <a:pPr marL="0" indent="0">
              <a:buNone/>
            </a:pPr>
            <a:r>
              <a:rPr lang="en-US" altLang="zh-TW" dirty="0"/>
              <a:t>Disassembly of section </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plt</a:t>
            </a:r>
            <a:r>
              <a:rPr lang="en-US" altLang="zh-TW" dirty="0" smtClean="0"/>
              <a:t>:</a:t>
            </a:r>
          </a:p>
          <a:p>
            <a:pPr marL="0" indent="0">
              <a:buNone/>
            </a:pPr>
            <a:r>
              <a:rPr lang="en-US" altLang="zh-TW" dirty="0" smtClean="0"/>
              <a:t>……………………</a:t>
            </a:r>
          </a:p>
          <a:p>
            <a:pPr marL="0" indent="0">
              <a:buNone/>
            </a:pPr>
            <a:r>
              <a:rPr lang="en-US" altLang="zh-TW" dirty="0"/>
              <a:t>Disassembly of section </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plt.got</a:t>
            </a:r>
            <a:r>
              <a:rPr lang="en-US" altLang="zh-TW" dirty="0"/>
              <a:t>:</a:t>
            </a:r>
          </a:p>
          <a:p>
            <a:pPr marL="0" indent="0">
              <a:buNone/>
            </a:pPr>
            <a:r>
              <a:rPr lang="en-US" altLang="zh-TW" dirty="0"/>
              <a:t>……………………</a:t>
            </a:r>
          </a:p>
          <a:p>
            <a:pPr marL="0" indent="0">
              <a:buNone/>
            </a:pPr>
            <a:r>
              <a:rPr lang="en-US" altLang="zh-TW" dirty="0"/>
              <a:t>Disassembly of section </a:t>
            </a:r>
            <a:r>
              <a:rPr lang="en-US" altLang="zh-TW" b="1" dirty="0">
                <a:effectLst>
                  <a:outerShdw blurRad="38100" dist="38100" dir="2700000" algn="tl">
                    <a:srgbClr val="000000">
                      <a:alpha val="43137"/>
                    </a:srgbClr>
                  </a:outerShdw>
                </a:effectLst>
              </a:rPr>
              <a:t>.text</a:t>
            </a:r>
            <a:r>
              <a:rPr lang="en-US" altLang="zh-TW" dirty="0"/>
              <a:t>:</a:t>
            </a:r>
          </a:p>
          <a:p>
            <a:pPr marL="0" indent="0">
              <a:buNone/>
            </a:pPr>
            <a:r>
              <a:rPr lang="en-US" altLang="zh-TW" dirty="0" smtClean="0"/>
              <a:t>……………………</a:t>
            </a:r>
          </a:p>
          <a:p>
            <a:pPr marL="0" indent="0">
              <a:buNone/>
            </a:pPr>
            <a:r>
              <a:rPr lang="en-US" altLang="zh-TW" dirty="0"/>
              <a:t>Disassembly of section </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fini</a:t>
            </a:r>
            <a:r>
              <a:rPr lang="en-US" altLang="zh-TW" dirty="0"/>
              <a:t>:</a:t>
            </a:r>
          </a:p>
          <a:p>
            <a:pPr marL="0" indent="0">
              <a:buNone/>
            </a:pPr>
            <a:r>
              <a:rPr lang="en-US" altLang="zh-TW" dirty="0" smtClean="0"/>
              <a:t>……………………</a:t>
            </a:r>
            <a:endParaRPr lang="en-US" altLang="zh-TW" dirty="0"/>
          </a:p>
          <a:p>
            <a:pPr marL="0" indent="0">
              <a:buNone/>
            </a:pPr>
            <a:endParaRPr lang="zh-TW" altLang="en-US" dirty="0"/>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dirty="0"/>
              <a:t>Global Offset Table</a:t>
            </a:r>
            <a:endParaRPr lang="zh-TW" altLang="en-US" sz="3200" dirty="0"/>
          </a:p>
        </p:txBody>
      </p:sp>
      <p:sp>
        <p:nvSpPr>
          <p:cNvPr id="6" name="矩形 5"/>
          <p:cNvSpPr/>
          <p:nvPr/>
        </p:nvSpPr>
        <p:spPr>
          <a:xfrm>
            <a:off x="2050338" y="806787"/>
            <a:ext cx="460414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-d </a:t>
            </a:r>
            <a:r>
              <a:rPr lang="en-US" altLang="zh-TW" sz="2800" b="1" dirty="0" smtClean="0">
                <a:solidFill>
                  <a:schemeClr val="bg1"/>
                </a:solidFill>
                <a:effectLst>
                  <a:outerShdw blurRad="38100" dist="38100" dir="2700000" algn="tl">
                    <a:srgbClr val="000000">
                      <a:alpha val="43137"/>
                    </a:srgbClr>
                  </a:outerShdw>
                </a:effectLst>
              </a:rPr>
              <a:t>libgot.so </a:t>
            </a:r>
            <a:r>
              <a:rPr lang="en-US" altLang="zh-TW" sz="2800" b="1" dirty="0" smtClean="0">
                <a:solidFill>
                  <a:srgbClr val="FFC000"/>
                </a:solidFill>
                <a:effectLst>
                  <a:outerShdw blurRad="38100" dist="38100" dir="2700000" algn="tl">
                    <a:srgbClr val="000000">
                      <a:alpha val="43137"/>
                    </a:srgbClr>
                  </a:outerShdw>
                </a:effectLst>
              </a:rPr>
              <a:t>–M intel</a:t>
            </a:r>
            <a:endParaRPr lang="en-US" altLang="zh-TW" sz="2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035369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850" y="1789765"/>
            <a:ext cx="4248150" cy="3388817"/>
          </a:xfrm>
          <a:solidFill>
            <a:schemeClr val="accent4">
              <a:lumMod val="20000"/>
              <a:lumOff val="80000"/>
            </a:schemeClr>
          </a:solidFill>
        </p:spPr>
        <p:txBody>
          <a:bodyPr>
            <a:normAutofit fontScale="32500" lnSpcReduction="20000"/>
          </a:bodyPr>
          <a:lstStyle/>
          <a:p>
            <a:pPr marL="0" indent="0">
              <a:buNone/>
            </a:pPr>
            <a:r>
              <a:rPr lang="en-US" altLang="zh-TW" sz="7400" dirty="0" smtClean="0"/>
              <a:t>Disassembly </a:t>
            </a:r>
            <a:r>
              <a:rPr lang="en-US" altLang="zh-TW" sz="7400" dirty="0"/>
              <a:t>of section </a:t>
            </a:r>
            <a:r>
              <a:rPr lang="en-US" altLang="zh-TW" sz="7400" b="1" dirty="0">
                <a:effectLst>
                  <a:outerShdw blurRad="38100" dist="38100" dir="2700000" algn="tl">
                    <a:srgbClr val="000000">
                      <a:alpha val="43137"/>
                    </a:srgbClr>
                  </a:outerShdw>
                </a:effectLst>
              </a:rPr>
              <a:t>.</a:t>
            </a:r>
            <a:r>
              <a:rPr lang="en-US" altLang="zh-TW" sz="7400" b="1" dirty="0" err="1">
                <a:effectLst>
                  <a:outerShdw blurRad="38100" dist="38100" dir="2700000" algn="tl">
                    <a:srgbClr val="000000">
                      <a:alpha val="43137"/>
                    </a:srgbClr>
                  </a:outerShdw>
                </a:effectLst>
              </a:rPr>
              <a:t>init</a:t>
            </a:r>
            <a:r>
              <a:rPr lang="en-US" altLang="zh-TW" sz="7400" dirty="0" smtClean="0"/>
              <a:t>:</a:t>
            </a:r>
          </a:p>
          <a:p>
            <a:pPr marL="0" indent="0">
              <a:buNone/>
            </a:pPr>
            <a:endParaRPr lang="en-US" altLang="zh-TW" dirty="0"/>
          </a:p>
          <a:p>
            <a:pPr marL="0" indent="0">
              <a:buNone/>
            </a:pPr>
            <a:r>
              <a:rPr lang="en-US" altLang="zh-TW" dirty="0"/>
              <a:t>000003b4 &lt;_</a:t>
            </a:r>
            <a:r>
              <a:rPr lang="en-US" altLang="zh-TW" dirty="0" err="1"/>
              <a:t>init</a:t>
            </a:r>
            <a:r>
              <a:rPr lang="en-US" altLang="zh-TW" dirty="0"/>
              <a:t>&gt;:</a:t>
            </a:r>
          </a:p>
          <a:p>
            <a:pPr marL="0" indent="0">
              <a:buNone/>
            </a:pPr>
            <a:r>
              <a:rPr lang="en-US" altLang="zh-TW" dirty="0"/>
              <a:t> 3b4:	53                   	push   </a:t>
            </a:r>
            <a:r>
              <a:rPr lang="en-US" altLang="zh-TW" dirty="0" err="1"/>
              <a:t>ebx</a:t>
            </a:r>
            <a:endParaRPr lang="en-US" altLang="zh-TW" dirty="0"/>
          </a:p>
          <a:p>
            <a:pPr marL="0" indent="0">
              <a:buNone/>
            </a:pPr>
            <a:r>
              <a:rPr lang="en-US" altLang="zh-TW" dirty="0"/>
              <a:t> 3b5:	83 </a:t>
            </a:r>
            <a:r>
              <a:rPr lang="en-US" altLang="zh-TW" dirty="0" err="1"/>
              <a:t>ec</a:t>
            </a:r>
            <a:r>
              <a:rPr lang="en-US" altLang="zh-TW" dirty="0"/>
              <a:t> 08             	sub    esp,0x8</a:t>
            </a:r>
          </a:p>
          <a:p>
            <a:pPr marL="0" indent="0">
              <a:buNone/>
            </a:pPr>
            <a:r>
              <a:rPr lang="en-US" altLang="zh-TW" dirty="0"/>
              <a:t> 3b8:	e8 53 00 00 00       	call   410 &lt;__x86.get_pc_thunk.bx&gt;</a:t>
            </a:r>
          </a:p>
          <a:p>
            <a:pPr marL="0" indent="0">
              <a:buNone/>
            </a:pPr>
            <a:r>
              <a:rPr lang="en-US" altLang="zh-TW" dirty="0"/>
              <a:t> 3bd:	81 c3 43 1c 00 00    	add    ebx,0x1c43</a:t>
            </a:r>
          </a:p>
          <a:p>
            <a:pPr marL="0" indent="0">
              <a:buNone/>
            </a:pPr>
            <a:r>
              <a:rPr lang="en-US" altLang="zh-TW" dirty="0"/>
              <a:t> 3c3:	8b 83 f4 </a:t>
            </a:r>
            <a:r>
              <a:rPr lang="en-US" altLang="zh-TW" dirty="0" err="1"/>
              <a:t>ff</a:t>
            </a:r>
            <a:r>
              <a:rPr lang="en-US" altLang="zh-TW" dirty="0"/>
              <a:t> </a:t>
            </a:r>
            <a:r>
              <a:rPr lang="en-US" altLang="zh-TW" dirty="0" err="1"/>
              <a:t>ff</a:t>
            </a:r>
            <a:r>
              <a:rPr lang="en-US" altLang="zh-TW" dirty="0"/>
              <a:t> </a:t>
            </a:r>
            <a:r>
              <a:rPr lang="en-US" altLang="zh-TW" dirty="0" err="1"/>
              <a:t>ff</a:t>
            </a:r>
            <a:r>
              <a:rPr lang="en-US" altLang="zh-TW" dirty="0"/>
              <a:t>    	</a:t>
            </a:r>
            <a:r>
              <a:rPr lang="en-US" altLang="zh-TW" dirty="0" err="1"/>
              <a:t>mov</a:t>
            </a:r>
            <a:r>
              <a:rPr lang="en-US" altLang="zh-TW" dirty="0"/>
              <a:t>    </a:t>
            </a:r>
            <a:r>
              <a:rPr lang="en-US" altLang="zh-TW" dirty="0" err="1"/>
              <a:t>eax,DWORD</a:t>
            </a:r>
            <a:r>
              <a:rPr lang="en-US" altLang="zh-TW" dirty="0"/>
              <a:t> PTR [ebx-0xc]</a:t>
            </a:r>
          </a:p>
          <a:p>
            <a:pPr marL="0" indent="0">
              <a:buNone/>
            </a:pPr>
            <a:r>
              <a:rPr lang="en-US" altLang="zh-TW" dirty="0"/>
              <a:t> 3c9:	85 c0                	test   </a:t>
            </a:r>
            <a:r>
              <a:rPr lang="en-US" altLang="zh-TW" dirty="0" err="1"/>
              <a:t>eax,eax</a:t>
            </a:r>
            <a:endParaRPr lang="en-US" altLang="zh-TW" dirty="0"/>
          </a:p>
          <a:p>
            <a:pPr marL="0" indent="0">
              <a:buNone/>
            </a:pPr>
            <a:r>
              <a:rPr lang="en-US" altLang="zh-TW" dirty="0"/>
              <a:t> 3cb:	74 05                	je     3d2 &lt;_init+0x1e&gt;</a:t>
            </a:r>
          </a:p>
          <a:p>
            <a:pPr marL="0" indent="0">
              <a:buNone/>
            </a:pPr>
            <a:r>
              <a:rPr lang="en-US" altLang="zh-TW" dirty="0"/>
              <a:t> 3cd:	e8 36 00 00 00       	call   408 &lt;.plt.got+0x8&gt;</a:t>
            </a:r>
          </a:p>
          <a:p>
            <a:pPr marL="0" indent="0">
              <a:buNone/>
            </a:pPr>
            <a:r>
              <a:rPr lang="en-US" altLang="zh-TW" dirty="0"/>
              <a:t> 3d2:	83 c4 08             	add    esp,0x8</a:t>
            </a:r>
          </a:p>
          <a:p>
            <a:pPr marL="0" indent="0">
              <a:buNone/>
            </a:pPr>
            <a:r>
              <a:rPr lang="en-US" altLang="zh-TW" dirty="0"/>
              <a:t> 3d5:	5b                   	pop    </a:t>
            </a:r>
            <a:r>
              <a:rPr lang="en-US" altLang="zh-TW" dirty="0" err="1"/>
              <a:t>ebx</a:t>
            </a:r>
            <a:endParaRPr lang="en-US" altLang="zh-TW" dirty="0"/>
          </a:p>
          <a:p>
            <a:pPr marL="0" indent="0">
              <a:buNone/>
            </a:pPr>
            <a:r>
              <a:rPr lang="en-US" altLang="zh-TW" dirty="0"/>
              <a:t> 3d6:	c3                   	ret </a:t>
            </a:r>
            <a:endParaRPr lang="zh-TW" altLang="en-US" dirty="0"/>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dirty="0"/>
              <a:t>Global Offset Table</a:t>
            </a:r>
            <a:endParaRPr lang="zh-TW" altLang="en-US" sz="3200" dirty="0"/>
          </a:p>
        </p:txBody>
      </p:sp>
      <p:sp>
        <p:nvSpPr>
          <p:cNvPr id="6" name="矩形 5"/>
          <p:cNvSpPr/>
          <p:nvPr/>
        </p:nvSpPr>
        <p:spPr>
          <a:xfrm>
            <a:off x="2050338" y="806787"/>
            <a:ext cx="460414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-d </a:t>
            </a:r>
            <a:r>
              <a:rPr lang="en-US" altLang="zh-TW" sz="2800" b="1" dirty="0" smtClean="0">
                <a:solidFill>
                  <a:schemeClr val="bg1"/>
                </a:solidFill>
                <a:effectLst>
                  <a:outerShdw blurRad="38100" dist="38100" dir="2700000" algn="tl">
                    <a:srgbClr val="000000">
                      <a:alpha val="43137"/>
                    </a:srgbClr>
                  </a:outerShdw>
                </a:effectLst>
              </a:rPr>
              <a:t>libgot.so </a:t>
            </a:r>
            <a:r>
              <a:rPr lang="en-US" altLang="zh-TW" sz="2800" b="1" dirty="0" smtClean="0">
                <a:solidFill>
                  <a:srgbClr val="FFC000"/>
                </a:solidFill>
                <a:effectLst>
                  <a:outerShdw blurRad="38100" dist="38100" dir="2700000" algn="tl">
                    <a:srgbClr val="000000">
                      <a:alpha val="43137"/>
                    </a:srgbClr>
                  </a:outerShdw>
                </a:effectLst>
              </a:rPr>
              <a:t>–M intel</a:t>
            </a:r>
            <a:endParaRPr lang="en-US" altLang="zh-TW" sz="2800" b="1" dirty="0">
              <a:solidFill>
                <a:srgbClr val="FFC000"/>
              </a:solidFill>
              <a:effectLst>
                <a:outerShdw blurRad="38100" dist="38100" dir="2700000" algn="tl">
                  <a:srgbClr val="000000">
                    <a:alpha val="43137"/>
                  </a:srgbClr>
                </a:outerShdw>
              </a:effectLst>
            </a:endParaRPr>
          </a:p>
        </p:txBody>
      </p:sp>
      <p:sp>
        <p:nvSpPr>
          <p:cNvPr id="7" name="內容版面配置區 2"/>
          <p:cNvSpPr txBox="1">
            <a:spLocks/>
          </p:cNvSpPr>
          <p:nvPr/>
        </p:nvSpPr>
        <p:spPr>
          <a:xfrm>
            <a:off x="4797238" y="1789766"/>
            <a:ext cx="4248150" cy="3388816"/>
          </a:xfrm>
          <a:prstGeom prst="rect">
            <a:avLst/>
          </a:prstGeom>
          <a:solidFill>
            <a:schemeClr val="accent4">
              <a:lumMod val="20000"/>
              <a:lumOff val="8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Disassembly of section </a:t>
            </a:r>
            <a:r>
              <a:rPr lang="en-US" altLang="zh-TW" b="1" dirty="0" smtClean="0">
                <a:effectLst>
                  <a:outerShdw blurRad="38100" dist="38100" dir="2700000" algn="tl">
                    <a:srgbClr val="000000">
                      <a:alpha val="43137"/>
                    </a:srgbClr>
                  </a:outerShdw>
                </a:effectLst>
              </a:rPr>
              <a:t>.</a:t>
            </a:r>
            <a:r>
              <a:rPr lang="en-US" altLang="zh-TW" b="1" dirty="0" err="1" smtClean="0">
                <a:effectLst>
                  <a:outerShdw blurRad="38100" dist="38100" dir="2700000" algn="tl">
                    <a:srgbClr val="000000">
                      <a:alpha val="43137"/>
                    </a:srgbClr>
                  </a:outerShdw>
                </a:effectLst>
              </a:rPr>
              <a:t>fini</a:t>
            </a:r>
            <a:r>
              <a:rPr lang="en-US" altLang="zh-TW" dirty="0" smtClean="0"/>
              <a:t>:</a:t>
            </a:r>
          </a:p>
          <a:p>
            <a:pPr marL="0" indent="0">
              <a:buFont typeface="Arial" panose="020B0604020202020204" pitchFamily="34" charset="0"/>
              <a:buNone/>
            </a:pPr>
            <a:endParaRPr lang="en-US" altLang="zh-TW" dirty="0" smtClean="0"/>
          </a:p>
          <a:p>
            <a:pPr marL="0" indent="0">
              <a:buNone/>
            </a:pPr>
            <a:r>
              <a:rPr lang="en-US" altLang="zh-TW" sz="2000" dirty="0"/>
              <a:t>00000588 &lt;_</a:t>
            </a:r>
            <a:r>
              <a:rPr lang="en-US" altLang="zh-TW" sz="2000" dirty="0" err="1"/>
              <a:t>fini</a:t>
            </a:r>
            <a:r>
              <a:rPr lang="en-US" altLang="zh-TW" sz="2000" dirty="0"/>
              <a:t>&gt;:</a:t>
            </a:r>
          </a:p>
          <a:p>
            <a:pPr marL="0" indent="0">
              <a:buNone/>
            </a:pPr>
            <a:r>
              <a:rPr lang="en-US" altLang="zh-TW" sz="2000" dirty="0"/>
              <a:t> 588:	53                   	push   </a:t>
            </a:r>
            <a:r>
              <a:rPr lang="en-US" altLang="zh-TW" sz="2000" dirty="0" err="1"/>
              <a:t>ebx</a:t>
            </a:r>
            <a:endParaRPr lang="en-US" altLang="zh-TW" sz="2000" dirty="0"/>
          </a:p>
          <a:p>
            <a:pPr marL="0" indent="0">
              <a:buNone/>
            </a:pPr>
            <a:r>
              <a:rPr lang="en-US" altLang="zh-TW" sz="2000" dirty="0"/>
              <a:t> 589:	83 </a:t>
            </a:r>
            <a:r>
              <a:rPr lang="en-US" altLang="zh-TW" sz="2000" dirty="0" err="1"/>
              <a:t>ec</a:t>
            </a:r>
            <a:r>
              <a:rPr lang="en-US" altLang="zh-TW" sz="2000" dirty="0"/>
              <a:t> 08             	sub    esp,0x8</a:t>
            </a:r>
          </a:p>
          <a:p>
            <a:pPr marL="0" indent="0">
              <a:buNone/>
            </a:pPr>
            <a:r>
              <a:rPr lang="en-US" altLang="zh-TW" sz="2000" dirty="0"/>
              <a:t> 58c:	e8 7f </a:t>
            </a:r>
            <a:r>
              <a:rPr lang="en-US" altLang="zh-TW" sz="2000" dirty="0" err="1"/>
              <a:t>fe</a:t>
            </a:r>
            <a:r>
              <a:rPr lang="en-US" altLang="zh-TW" sz="2000" dirty="0"/>
              <a:t> </a:t>
            </a:r>
            <a:r>
              <a:rPr lang="en-US" altLang="zh-TW" sz="2000" dirty="0" err="1"/>
              <a:t>ff</a:t>
            </a:r>
            <a:r>
              <a:rPr lang="en-US" altLang="zh-TW" sz="2000" dirty="0"/>
              <a:t> </a:t>
            </a:r>
            <a:r>
              <a:rPr lang="en-US" altLang="zh-TW" sz="2000" dirty="0" err="1"/>
              <a:t>ff</a:t>
            </a:r>
            <a:r>
              <a:rPr lang="en-US" altLang="zh-TW" sz="2000" dirty="0"/>
              <a:t>       	call   410 </a:t>
            </a:r>
            <a:r>
              <a:rPr lang="en-US" altLang="zh-TW" sz="2000" dirty="0" smtClean="0"/>
              <a:t>                     </a:t>
            </a:r>
          </a:p>
          <a:p>
            <a:pPr marL="0" indent="0">
              <a:buNone/>
            </a:pPr>
            <a:r>
              <a:rPr lang="en-US" altLang="zh-TW" sz="2000" dirty="0"/>
              <a:t> </a:t>
            </a:r>
            <a:r>
              <a:rPr lang="en-US" altLang="zh-TW" sz="2000" dirty="0" smtClean="0"/>
              <a:t>                                                &lt;__</a:t>
            </a:r>
            <a:r>
              <a:rPr lang="en-US" altLang="zh-TW" sz="2000" dirty="0"/>
              <a:t>x86.get_pc_thunk.bx&gt;</a:t>
            </a:r>
          </a:p>
          <a:p>
            <a:pPr marL="0" indent="0">
              <a:buNone/>
            </a:pPr>
            <a:r>
              <a:rPr lang="en-US" altLang="zh-TW" sz="2000" dirty="0"/>
              <a:t> 591:	81 c3 6f 1a 00 00    	add    ebx,0x1a6f</a:t>
            </a:r>
          </a:p>
          <a:p>
            <a:pPr marL="0" indent="0">
              <a:buNone/>
            </a:pPr>
            <a:r>
              <a:rPr lang="en-US" altLang="zh-TW" sz="2000" dirty="0"/>
              <a:t> 597:	83 c4 08             	add    esp,0x8</a:t>
            </a:r>
          </a:p>
          <a:p>
            <a:pPr marL="0" indent="0">
              <a:buNone/>
            </a:pPr>
            <a:r>
              <a:rPr lang="en-US" altLang="zh-TW" sz="2000" dirty="0"/>
              <a:t> 59a:	5b                   	pop    </a:t>
            </a:r>
            <a:r>
              <a:rPr lang="en-US" altLang="zh-TW" sz="2000" dirty="0" err="1"/>
              <a:t>ebx</a:t>
            </a:r>
            <a:endParaRPr lang="en-US" altLang="zh-TW" sz="2000" dirty="0"/>
          </a:p>
          <a:p>
            <a:pPr marL="0" indent="0">
              <a:buNone/>
            </a:pPr>
            <a:r>
              <a:rPr lang="en-US" altLang="zh-TW" sz="2000" dirty="0"/>
              <a:t> 59b:	c3                   	ret </a:t>
            </a:r>
            <a:endParaRPr lang="zh-TW" altLang="en-US" sz="2000" dirty="0"/>
          </a:p>
        </p:txBody>
      </p:sp>
    </p:spTree>
    <p:extLst>
      <p:ext uri="{BB962C8B-B14F-4D97-AF65-F5344CB8AC3E}">
        <p14:creationId xmlns:p14="http://schemas.microsoft.com/office/powerpoint/2010/main" val="2268578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98226" y="920937"/>
            <a:ext cx="4095750" cy="1078191"/>
          </a:xfrm>
          <a:solidFill>
            <a:schemeClr val="accent6">
              <a:lumMod val="20000"/>
              <a:lumOff val="80000"/>
            </a:schemeClr>
          </a:solidFill>
        </p:spPr>
        <p:txBody>
          <a:bodyPr/>
          <a:lstStyle/>
          <a:p>
            <a:r>
              <a:rPr lang="en-US" altLang="zh-TW" dirty="0" smtClean="0"/>
              <a:t>ELF</a:t>
            </a:r>
            <a:br>
              <a:rPr lang="en-US" altLang="zh-TW" dirty="0" smtClean="0"/>
            </a:br>
            <a:r>
              <a:rPr lang="en-US" altLang="zh-TW" sz="2400" dirty="0" smtClean="0"/>
              <a:t>Executable </a:t>
            </a:r>
            <a:r>
              <a:rPr lang="en-US" altLang="zh-TW" sz="2400" dirty="0"/>
              <a:t>and Linking Format</a:t>
            </a:r>
            <a:endParaRPr lang="zh-TW" altLang="en-US" sz="2400" dirty="0"/>
          </a:p>
        </p:txBody>
      </p:sp>
      <p:sp>
        <p:nvSpPr>
          <p:cNvPr id="3" name="內容版面配置區 2"/>
          <p:cNvSpPr>
            <a:spLocks noGrp="1"/>
          </p:cNvSpPr>
          <p:nvPr>
            <p:ph idx="1"/>
          </p:nvPr>
        </p:nvSpPr>
        <p:spPr>
          <a:xfrm>
            <a:off x="1498226" y="2551766"/>
            <a:ext cx="4024032" cy="3409764"/>
          </a:xfrm>
        </p:spPr>
        <p:txBody>
          <a:bodyPr>
            <a:normAutofit/>
          </a:bodyPr>
          <a:lstStyle/>
          <a:p>
            <a:pPr>
              <a:buFont typeface="Wingdings" panose="05000000000000000000" pitchFamily="2" charset="2"/>
              <a:buChar char="ü"/>
            </a:pPr>
            <a:r>
              <a:rPr lang="en-US" altLang="zh-TW" sz="2400" dirty="0" smtClean="0"/>
              <a:t>ELF</a:t>
            </a:r>
            <a:r>
              <a:rPr lang="zh-TW" altLang="en-US" sz="2400" dirty="0" smtClean="0"/>
              <a:t>是 </a:t>
            </a:r>
            <a:r>
              <a:rPr lang="en-US" altLang="zh-TW" sz="2400" dirty="0"/>
              <a:t>object file </a:t>
            </a:r>
            <a:r>
              <a:rPr lang="zh-TW" altLang="en-US" sz="2400" dirty="0"/>
              <a:t>的檔案格式，其主要結構是以 </a:t>
            </a:r>
            <a:r>
              <a:rPr lang="en-US" altLang="zh-TW" sz="2400" dirty="0"/>
              <a:t>section</a:t>
            </a:r>
            <a:r>
              <a:rPr lang="zh-TW" altLang="en-US" sz="2400" dirty="0"/>
              <a:t>（節區）</a:t>
            </a:r>
            <a:r>
              <a:rPr lang="zh-TW" altLang="en-US" sz="2400" dirty="0" smtClean="0"/>
              <a:t>為主</a:t>
            </a:r>
            <a:endParaRPr lang="en-US" altLang="zh-TW" sz="2400" dirty="0" smtClean="0"/>
          </a:p>
          <a:p>
            <a:pPr>
              <a:buFont typeface="Wingdings" panose="05000000000000000000" pitchFamily="2" charset="2"/>
              <a:buChar char="ü"/>
            </a:pPr>
            <a:r>
              <a:rPr lang="en-US" altLang="zh-TW" dirty="0"/>
              <a:t>Object file </a:t>
            </a:r>
            <a:r>
              <a:rPr lang="zh-TW" altLang="en-US" dirty="0"/>
              <a:t>主要有 </a:t>
            </a:r>
            <a:r>
              <a:rPr lang="en-US" altLang="zh-TW" dirty="0"/>
              <a:t>3 </a:t>
            </a:r>
            <a:r>
              <a:rPr lang="zh-TW" altLang="en-US" dirty="0"/>
              <a:t>種類別</a:t>
            </a:r>
            <a:r>
              <a:rPr lang="zh-TW" altLang="en-US" dirty="0" smtClean="0"/>
              <a:t>：</a:t>
            </a:r>
            <a:endParaRPr lang="zh-TW" altLang="en-US" dirty="0"/>
          </a:p>
          <a:p>
            <a:pPr lvl="1">
              <a:buFont typeface="Wingdings" panose="05000000000000000000" pitchFamily="2" charset="2"/>
              <a:buChar char="Ø"/>
            </a:pPr>
            <a:r>
              <a:rPr lang="en-US" altLang="zh-TW" sz="1900" dirty="0"/>
              <a:t>1. relocatable </a:t>
            </a:r>
            <a:r>
              <a:rPr lang="en-US" altLang="zh-TW" sz="1900" dirty="0" smtClean="0"/>
              <a:t>file(</a:t>
            </a:r>
            <a:r>
              <a:rPr lang="zh-TW" altLang="en-US" sz="1900" dirty="0"/>
              <a:t>副檔名為 </a:t>
            </a:r>
            <a:r>
              <a:rPr lang="en-US" altLang="zh-TW" sz="1900" dirty="0"/>
              <a:t>.o </a:t>
            </a:r>
            <a:r>
              <a:rPr lang="en-US" altLang="zh-TW" sz="1900" dirty="0" smtClean="0"/>
              <a:t>)</a:t>
            </a:r>
            <a:endParaRPr lang="en-US" altLang="zh-TW" sz="1900" dirty="0"/>
          </a:p>
          <a:p>
            <a:pPr lvl="1">
              <a:buFont typeface="Wingdings" panose="05000000000000000000" pitchFamily="2" charset="2"/>
              <a:buChar char="Ø"/>
            </a:pPr>
            <a:r>
              <a:rPr lang="en-US" altLang="zh-TW" sz="1900" dirty="0"/>
              <a:t>2. executable </a:t>
            </a:r>
            <a:r>
              <a:rPr lang="en-US" altLang="zh-TW" sz="1900" dirty="0" smtClean="0"/>
              <a:t>file(</a:t>
            </a:r>
            <a:r>
              <a:rPr lang="en-US" altLang="zh-TW" sz="1900" dirty="0" err="1" smtClean="0"/>
              <a:t>a.out</a:t>
            </a:r>
            <a:r>
              <a:rPr lang="en-US" altLang="zh-TW" sz="1900" dirty="0" smtClean="0"/>
              <a:t> </a:t>
            </a:r>
            <a:r>
              <a:rPr lang="zh-TW" altLang="en-US" sz="1900" dirty="0" smtClean="0"/>
              <a:t>檔案</a:t>
            </a:r>
            <a:r>
              <a:rPr lang="zh-TW" altLang="en-US" sz="1900" dirty="0"/>
              <a:t>等</a:t>
            </a:r>
            <a:r>
              <a:rPr lang="en-US" altLang="zh-TW" sz="1900" dirty="0" smtClean="0"/>
              <a:t>)</a:t>
            </a:r>
            <a:endParaRPr lang="en-US" altLang="zh-TW" sz="1900" dirty="0"/>
          </a:p>
          <a:p>
            <a:pPr lvl="1">
              <a:buFont typeface="Wingdings" panose="05000000000000000000" pitchFamily="2" charset="2"/>
              <a:buChar char="Ø"/>
            </a:pPr>
            <a:r>
              <a:rPr lang="en-US" altLang="zh-TW" sz="1900" dirty="0"/>
              <a:t>3. shared object </a:t>
            </a:r>
            <a:r>
              <a:rPr lang="en-US" altLang="zh-TW" sz="1900" dirty="0" smtClean="0"/>
              <a:t>file</a:t>
            </a:r>
            <a:r>
              <a:rPr lang="en-US" altLang="zh-TW" sz="1900" dirty="0"/>
              <a:t>(</a:t>
            </a:r>
            <a:r>
              <a:rPr lang="zh-TW" altLang="en-US" sz="1900" dirty="0"/>
              <a:t>副檔名為 </a:t>
            </a:r>
            <a:r>
              <a:rPr lang="zh-TW" altLang="en-US" sz="1900" dirty="0" smtClean="0"/>
              <a:t>*</a:t>
            </a:r>
            <a:r>
              <a:rPr lang="en-US" altLang="zh-TW" sz="1900" dirty="0"/>
              <a:t>.so</a:t>
            </a:r>
            <a:r>
              <a:rPr lang="zh-TW" altLang="en-US" sz="1900" dirty="0"/>
              <a:t>（</a:t>
            </a:r>
            <a:r>
              <a:rPr lang="en-US" altLang="zh-TW" sz="1900" dirty="0"/>
              <a:t>shared libraries</a:t>
            </a:r>
            <a:r>
              <a:rPr lang="zh-TW" altLang="en-US" sz="1900" dirty="0"/>
              <a:t>）</a:t>
            </a:r>
            <a:r>
              <a:rPr lang="en-US" altLang="zh-TW" sz="1900" dirty="0" smtClean="0"/>
              <a:t>)</a:t>
            </a:r>
            <a:endParaRPr lang="en-US" altLang="zh-TW" sz="1900" dirty="0"/>
          </a:p>
          <a:p>
            <a:endParaRPr lang="en-US" altLang="zh-TW" dirty="0"/>
          </a:p>
        </p:txBody>
      </p:sp>
      <p:graphicFrame>
        <p:nvGraphicFramePr>
          <p:cNvPr id="4" name="Table 19"/>
          <p:cNvGraphicFramePr>
            <a:graphicFrameLocks noGrp="1"/>
          </p:cNvGraphicFramePr>
          <p:nvPr>
            <p:extLst>
              <p:ext uri="{D42A27DB-BD31-4B8C-83A1-F6EECF244321}">
                <p14:modId xmlns:p14="http://schemas.microsoft.com/office/powerpoint/2010/main" val="805518580"/>
              </p:ext>
            </p:extLst>
          </p:nvPr>
        </p:nvGraphicFramePr>
        <p:xfrm>
          <a:off x="5720602" y="305128"/>
          <a:ext cx="2676058" cy="5867400"/>
        </p:xfrm>
        <a:graphic>
          <a:graphicData uri="http://schemas.openxmlformats.org/drawingml/2006/table">
            <a:tbl>
              <a:tblPr firstRow="1" bandRow="1">
                <a:tableStyleId>{5C22544A-7EE6-4342-B048-85BDC9FD1C3A}</a:tableStyleId>
              </a:tblPr>
              <a:tblGrid>
                <a:gridCol w="2676058"/>
              </a:tblGrid>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ELF header(</a:t>
                      </a:r>
                      <a:r>
                        <a:rPr kumimoji="0" lang="zh-TW" altLang="en-US"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標頭檔</a:t>
                      </a: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Program header table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.bss</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.sym</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.rel.text</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.rel.rodata</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.line</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.debug</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.strtab</a:t>
                      </a:r>
                    </a:p>
                  </a:txBody>
                  <a:tcPr marL="0" marR="0" marT="19404" marB="0" horzOverflow="overflow"/>
                </a:tc>
              </a:tr>
              <a:tr h="419100">
                <a:tc>
                  <a:txBody>
                    <a:bodyPr/>
                    <a:lstStyle/>
                    <a:p>
                      <a:pPr marL="0" marR="0" lvl="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Lst>
                      </a:pPr>
                      <a:r>
                        <a:rPr kumimoji="0" lang="en-IN" sz="2200" b="0" i="0" u="none" strike="noStrike" cap="none" normalizeH="0" baseline="0" dirty="0" smtClean="0">
                          <a:ln>
                            <a:noFill/>
                          </a:ln>
                          <a:solidFill>
                            <a:srgbClr val="000000"/>
                          </a:solidFill>
                          <a:effectLst/>
                          <a:latin typeface="Times New Roman" pitchFamily="18" charset="0"/>
                          <a:ea typeface="AR PL KaitiM GB" charset="0"/>
                          <a:cs typeface="Times New Roman" pitchFamily="18" charset="0"/>
                        </a:rPr>
                        <a:t>Section header table</a:t>
                      </a:r>
                    </a:p>
                  </a:txBody>
                  <a:tcPr marL="0" marR="0" marT="19404" marB="0" horzOverflow="overflow"/>
                </a:tc>
              </a:tr>
            </a:tbl>
          </a:graphicData>
        </a:graphic>
      </p:graphicFrame>
      <p:sp>
        <p:nvSpPr>
          <p:cNvPr id="6" name="矩形 5"/>
          <p:cNvSpPr/>
          <p:nvPr/>
        </p:nvSpPr>
        <p:spPr>
          <a:xfrm>
            <a:off x="0" y="0"/>
            <a:ext cx="13716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73213" y="6383525"/>
            <a:ext cx="5293751" cy="369332"/>
          </a:xfrm>
          <a:prstGeom prst="rect">
            <a:avLst/>
          </a:prstGeom>
          <a:solidFill>
            <a:schemeClr val="accent2">
              <a:lumMod val="20000"/>
              <a:lumOff val="80000"/>
            </a:schemeClr>
          </a:solidFill>
        </p:spPr>
        <p:txBody>
          <a:bodyPr wrap="square">
            <a:spAutoFit/>
          </a:bodyPr>
          <a:lstStyle/>
          <a:p>
            <a:r>
              <a:rPr lang="en-US" altLang="zh-TW" dirty="0"/>
              <a:t>internal structure of object and executable files</a:t>
            </a:r>
            <a:endParaRPr lang="zh-TW" altLang="en-US" dirty="0"/>
          </a:p>
        </p:txBody>
      </p:sp>
    </p:spTree>
    <p:extLst>
      <p:ext uri="{BB962C8B-B14F-4D97-AF65-F5344CB8AC3E}">
        <p14:creationId xmlns:p14="http://schemas.microsoft.com/office/powerpoint/2010/main" val="12167122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23026" y="1149115"/>
            <a:ext cx="5950201" cy="5507328"/>
          </a:xfrm>
          <a:solidFill>
            <a:schemeClr val="accent4">
              <a:lumMod val="20000"/>
              <a:lumOff val="80000"/>
            </a:schemeClr>
          </a:solidFill>
        </p:spPr>
        <p:txBody>
          <a:bodyPr>
            <a:normAutofit fontScale="25000" lnSpcReduction="20000"/>
          </a:bodyPr>
          <a:lstStyle/>
          <a:p>
            <a:pPr marL="0" indent="0">
              <a:buNone/>
            </a:pPr>
            <a:r>
              <a:rPr lang="en-US" altLang="zh-TW" sz="7400" dirty="0"/>
              <a:t>Disassembly of section .</a:t>
            </a:r>
            <a:r>
              <a:rPr lang="en-US" altLang="zh-TW" sz="7400" dirty="0" err="1"/>
              <a:t>plt</a:t>
            </a:r>
            <a:r>
              <a:rPr lang="en-US" altLang="zh-TW" sz="7400" dirty="0"/>
              <a:t>:</a:t>
            </a:r>
          </a:p>
          <a:p>
            <a:pPr marL="0" indent="0">
              <a:buNone/>
            </a:pPr>
            <a:endParaRPr lang="en-US" altLang="zh-TW" sz="7400" dirty="0"/>
          </a:p>
          <a:p>
            <a:pPr marL="0" indent="0">
              <a:buNone/>
            </a:pPr>
            <a:r>
              <a:rPr lang="en-US" altLang="zh-TW" sz="5600" dirty="0"/>
              <a:t>000003e0 &lt;.</a:t>
            </a:r>
            <a:r>
              <a:rPr lang="en-US" altLang="zh-TW" sz="5600" dirty="0" err="1"/>
              <a:t>plt</a:t>
            </a:r>
            <a:r>
              <a:rPr lang="en-US" altLang="zh-TW" sz="5600" dirty="0"/>
              <a:t>&gt;:</a:t>
            </a:r>
          </a:p>
          <a:p>
            <a:pPr marL="0" indent="0">
              <a:buNone/>
            </a:pPr>
            <a:r>
              <a:rPr lang="en-US" altLang="zh-TW" sz="5600" dirty="0"/>
              <a:t> 3e0:	</a:t>
            </a:r>
            <a:r>
              <a:rPr lang="en-US" altLang="zh-TW" sz="5600" dirty="0" err="1"/>
              <a:t>ff</a:t>
            </a:r>
            <a:r>
              <a:rPr lang="en-US" altLang="zh-TW" sz="5600" dirty="0"/>
              <a:t> b3 04 00 00 00    	push   DWORD PTR [ebx+0x4]</a:t>
            </a:r>
          </a:p>
          <a:p>
            <a:pPr marL="0" indent="0">
              <a:buNone/>
            </a:pPr>
            <a:r>
              <a:rPr lang="en-US" altLang="zh-TW" sz="5600" dirty="0"/>
              <a:t> 3e6:	</a:t>
            </a:r>
            <a:r>
              <a:rPr lang="en-US" altLang="zh-TW" sz="5600" dirty="0" err="1"/>
              <a:t>ff</a:t>
            </a:r>
            <a:r>
              <a:rPr lang="en-US" altLang="zh-TW" sz="5600" dirty="0"/>
              <a:t> a3 08 00 00 00    	</a:t>
            </a:r>
            <a:r>
              <a:rPr lang="en-US" altLang="zh-TW" sz="5600" dirty="0" err="1"/>
              <a:t>jmp</a:t>
            </a:r>
            <a:r>
              <a:rPr lang="en-US" altLang="zh-TW" sz="5600" dirty="0"/>
              <a:t>    DWORD PTR [ebx+0x8]</a:t>
            </a:r>
          </a:p>
          <a:p>
            <a:pPr marL="0" indent="0">
              <a:buNone/>
            </a:pPr>
            <a:r>
              <a:rPr lang="en-US" altLang="zh-TW" sz="5600" dirty="0"/>
              <a:t> 3ec:	00 00                	add    BYTE PTR [</a:t>
            </a:r>
            <a:r>
              <a:rPr lang="en-US" altLang="zh-TW" sz="5600" dirty="0" err="1"/>
              <a:t>eax</a:t>
            </a:r>
            <a:r>
              <a:rPr lang="en-US" altLang="zh-TW" sz="5600" dirty="0"/>
              <a:t>],al</a:t>
            </a:r>
          </a:p>
          <a:p>
            <a:pPr marL="0" indent="0">
              <a:buNone/>
            </a:pPr>
            <a:r>
              <a:rPr lang="en-US" altLang="zh-TW" sz="5600" dirty="0"/>
              <a:t>	</a:t>
            </a:r>
            <a:r>
              <a:rPr lang="en-US" altLang="zh-TW" sz="5600" dirty="0" smtClean="0"/>
              <a:t>...</a:t>
            </a:r>
            <a:endParaRPr lang="en-US" altLang="zh-TW" sz="5600" dirty="0"/>
          </a:p>
          <a:p>
            <a:pPr marL="0" indent="0">
              <a:buNone/>
            </a:pPr>
            <a:r>
              <a:rPr lang="en-US" altLang="zh-TW" sz="5600" dirty="0"/>
              <a:t>000003f0 &lt;</a:t>
            </a:r>
            <a:r>
              <a:rPr lang="en-US" altLang="zh-TW" sz="5600" dirty="0" err="1"/>
              <a:t>printf@plt</a:t>
            </a:r>
            <a:r>
              <a:rPr lang="en-US" altLang="zh-TW" sz="5600" dirty="0"/>
              <a:t>&gt;:</a:t>
            </a:r>
          </a:p>
          <a:p>
            <a:pPr marL="0" indent="0">
              <a:buNone/>
            </a:pPr>
            <a:r>
              <a:rPr lang="en-US" altLang="zh-TW" sz="5600" dirty="0"/>
              <a:t> 3f0:	</a:t>
            </a:r>
            <a:r>
              <a:rPr lang="en-US" altLang="zh-TW" sz="5600" dirty="0" err="1"/>
              <a:t>ff</a:t>
            </a:r>
            <a:r>
              <a:rPr lang="en-US" altLang="zh-TW" sz="5600" dirty="0"/>
              <a:t> a3 0c 00 00 00    	</a:t>
            </a:r>
            <a:r>
              <a:rPr lang="en-US" altLang="zh-TW" sz="5600" dirty="0" err="1"/>
              <a:t>jmp</a:t>
            </a:r>
            <a:r>
              <a:rPr lang="en-US" altLang="zh-TW" sz="5600" dirty="0"/>
              <a:t>    DWORD PTR [ebx+0xc]</a:t>
            </a:r>
          </a:p>
          <a:p>
            <a:pPr marL="0" indent="0">
              <a:buNone/>
            </a:pPr>
            <a:r>
              <a:rPr lang="en-US" altLang="zh-TW" sz="5600" dirty="0"/>
              <a:t> 3f6:	68 00 00 00 00       	push   0x0</a:t>
            </a:r>
          </a:p>
          <a:p>
            <a:pPr marL="0" indent="0">
              <a:buNone/>
            </a:pPr>
            <a:r>
              <a:rPr lang="en-US" altLang="zh-TW" sz="5600" dirty="0"/>
              <a:t> 3fb:	e9 e0 </a:t>
            </a:r>
            <a:r>
              <a:rPr lang="en-US" altLang="zh-TW" sz="5600" dirty="0" err="1"/>
              <a:t>ff</a:t>
            </a:r>
            <a:r>
              <a:rPr lang="en-US" altLang="zh-TW" sz="5600" dirty="0"/>
              <a:t> </a:t>
            </a:r>
            <a:r>
              <a:rPr lang="en-US" altLang="zh-TW" sz="5600" dirty="0" err="1"/>
              <a:t>ff</a:t>
            </a:r>
            <a:r>
              <a:rPr lang="en-US" altLang="zh-TW" sz="5600" dirty="0"/>
              <a:t> </a:t>
            </a:r>
            <a:r>
              <a:rPr lang="en-US" altLang="zh-TW" sz="5600" dirty="0" err="1"/>
              <a:t>ff</a:t>
            </a:r>
            <a:r>
              <a:rPr lang="en-US" altLang="zh-TW" sz="5600" dirty="0"/>
              <a:t>       	</a:t>
            </a:r>
            <a:r>
              <a:rPr lang="en-US" altLang="zh-TW" sz="5600" dirty="0" err="1"/>
              <a:t>jmp</a:t>
            </a:r>
            <a:r>
              <a:rPr lang="en-US" altLang="zh-TW" sz="5600" dirty="0"/>
              <a:t>    3e0 &lt;.</a:t>
            </a:r>
            <a:r>
              <a:rPr lang="en-US" altLang="zh-TW" sz="5600" dirty="0" err="1"/>
              <a:t>plt</a:t>
            </a:r>
            <a:r>
              <a:rPr lang="en-US" altLang="zh-TW" sz="5600" dirty="0"/>
              <a:t>&gt;</a:t>
            </a:r>
          </a:p>
          <a:p>
            <a:pPr marL="0" indent="0">
              <a:buNone/>
            </a:pPr>
            <a:endParaRPr lang="en-US" altLang="zh-TW" sz="7400" dirty="0"/>
          </a:p>
          <a:p>
            <a:pPr marL="0" indent="0">
              <a:buNone/>
            </a:pPr>
            <a:r>
              <a:rPr lang="en-US" altLang="zh-TW" sz="7400" dirty="0"/>
              <a:t>Disassembly of section .</a:t>
            </a:r>
            <a:r>
              <a:rPr lang="en-US" altLang="zh-TW" sz="7400" dirty="0" err="1"/>
              <a:t>plt.got</a:t>
            </a:r>
            <a:r>
              <a:rPr lang="en-US" altLang="zh-TW" sz="7400" dirty="0"/>
              <a:t>:</a:t>
            </a:r>
          </a:p>
          <a:p>
            <a:pPr marL="0" indent="0">
              <a:buNone/>
            </a:pPr>
            <a:endParaRPr lang="en-US" altLang="zh-TW" sz="7400" dirty="0"/>
          </a:p>
          <a:p>
            <a:pPr marL="0" indent="0">
              <a:buNone/>
            </a:pPr>
            <a:r>
              <a:rPr lang="en-US" altLang="zh-TW" sz="7400" dirty="0"/>
              <a:t>00000400 &lt;.</a:t>
            </a:r>
            <a:r>
              <a:rPr lang="en-US" altLang="zh-TW" sz="7400" dirty="0" err="1"/>
              <a:t>plt.got</a:t>
            </a:r>
            <a:r>
              <a:rPr lang="en-US" altLang="zh-TW" sz="7400" dirty="0"/>
              <a:t>&gt;:</a:t>
            </a:r>
          </a:p>
          <a:p>
            <a:pPr marL="0" indent="0">
              <a:buNone/>
            </a:pPr>
            <a:r>
              <a:rPr lang="en-US" altLang="zh-TW" sz="4800" dirty="0"/>
              <a:t> 400:	</a:t>
            </a:r>
            <a:r>
              <a:rPr lang="en-US" altLang="zh-TW" sz="4800" dirty="0" err="1"/>
              <a:t>ff</a:t>
            </a:r>
            <a:r>
              <a:rPr lang="en-US" altLang="zh-TW" sz="4800" dirty="0"/>
              <a:t> a3 f0 </a:t>
            </a:r>
            <a:r>
              <a:rPr lang="en-US" altLang="zh-TW" sz="4800" dirty="0" err="1"/>
              <a:t>ff</a:t>
            </a:r>
            <a:r>
              <a:rPr lang="en-US" altLang="zh-TW" sz="4800" dirty="0"/>
              <a:t> </a:t>
            </a:r>
            <a:r>
              <a:rPr lang="en-US" altLang="zh-TW" sz="4800" dirty="0" err="1"/>
              <a:t>ff</a:t>
            </a:r>
            <a:r>
              <a:rPr lang="en-US" altLang="zh-TW" sz="4800" dirty="0"/>
              <a:t> </a:t>
            </a:r>
            <a:r>
              <a:rPr lang="en-US" altLang="zh-TW" sz="4800" dirty="0" err="1"/>
              <a:t>ff</a:t>
            </a:r>
            <a:r>
              <a:rPr lang="en-US" altLang="zh-TW" sz="4800" dirty="0"/>
              <a:t>    	</a:t>
            </a:r>
            <a:r>
              <a:rPr lang="en-US" altLang="zh-TW" sz="4800" dirty="0" err="1"/>
              <a:t>jmp</a:t>
            </a:r>
            <a:r>
              <a:rPr lang="en-US" altLang="zh-TW" sz="4800" dirty="0"/>
              <a:t>    DWORD PTR [ebx-0x10]</a:t>
            </a:r>
          </a:p>
          <a:p>
            <a:pPr marL="0" indent="0">
              <a:buNone/>
            </a:pPr>
            <a:r>
              <a:rPr lang="en-US" altLang="zh-TW" sz="4800" dirty="0"/>
              <a:t> 406:	66 90                	</a:t>
            </a:r>
            <a:r>
              <a:rPr lang="en-US" altLang="zh-TW" sz="4800" dirty="0" err="1"/>
              <a:t>xchg</a:t>
            </a:r>
            <a:r>
              <a:rPr lang="en-US" altLang="zh-TW" sz="4800" dirty="0"/>
              <a:t>   </a:t>
            </a:r>
            <a:r>
              <a:rPr lang="en-US" altLang="zh-TW" sz="4800" dirty="0" err="1"/>
              <a:t>ax,ax</a:t>
            </a:r>
            <a:endParaRPr lang="en-US" altLang="zh-TW" sz="4800" dirty="0"/>
          </a:p>
          <a:p>
            <a:pPr marL="0" indent="0">
              <a:buNone/>
            </a:pPr>
            <a:r>
              <a:rPr lang="en-US" altLang="zh-TW" sz="4800" dirty="0"/>
              <a:t> 408:	</a:t>
            </a:r>
            <a:r>
              <a:rPr lang="en-US" altLang="zh-TW" sz="4800" dirty="0" err="1"/>
              <a:t>ff</a:t>
            </a:r>
            <a:r>
              <a:rPr lang="en-US" altLang="zh-TW" sz="4800" dirty="0"/>
              <a:t> a3 f4 </a:t>
            </a:r>
            <a:r>
              <a:rPr lang="en-US" altLang="zh-TW" sz="4800" dirty="0" err="1"/>
              <a:t>ff</a:t>
            </a:r>
            <a:r>
              <a:rPr lang="en-US" altLang="zh-TW" sz="4800" dirty="0"/>
              <a:t> </a:t>
            </a:r>
            <a:r>
              <a:rPr lang="en-US" altLang="zh-TW" sz="4800" dirty="0" err="1"/>
              <a:t>ff</a:t>
            </a:r>
            <a:r>
              <a:rPr lang="en-US" altLang="zh-TW" sz="4800" dirty="0"/>
              <a:t> </a:t>
            </a:r>
            <a:r>
              <a:rPr lang="en-US" altLang="zh-TW" sz="4800" dirty="0" err="1"/>
              <a:t>ff</a:t>
            </a:r>
            <a:r>
              <a:rPr lang="en-US" altLang="zh-TW" sz="4800" dirty="0"/>
              <a:t>    	</a:t>
            </a:r>
            <a:r>
              <a:rPr lang="en-US" altLang="zh-TW" sz="4800" dirty="0" err="1"/>
              <a:t>jmp</a:t>
            </a:r>
            <a:r>
              <a:rPr lang="en-US" altLang="zh-TW" sz="4800" dirty="0"/>
              <a:t>    DWORD PTR [ebx-0xc]</a:t>
            </a:r>
          </a:p>
          <a:p>
            <a:pPr marL="0" indent="0">
              <a:buNone/>
            </a:pPr>
            <a:r>
              <a:rPr lang="en-US" altLang="zh-TW" sz="4800" dirty="0"/>
              <a:t> 40e:	66 90                	</a:t>
            </a:r>
            <a:r>
              <a:rPr lang="en-US" altLang="zh-TW" sz="4800" dirty="0" err="1"/>
              <a:t>xchg</a:t>
            </a:r>
            <a:r>
              <a:rPr lang="en-US" altLang="zh-TW" sz="4800" dirty="0"/>
              <a:t>   </a:t>
            </a:r>
            <a:r>
              <a:rPr lang="en-US" altLang="zh-TW" sz="4800" dirty="0" err="1"/>
              <a:t>ax,ax</a:t>
            </a:r>
            <a:endParaRPr lang="en-US" altLang="zh-TW" sz="4800" dirty="0"/>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dirty="0"/>
              <a:t>Global Offset Table</a:t>
            </a:r>
            <a:endParaRPr lang="zh-TW" altLang="en-US" sz="3200" dirty="0"/>
          </a:p>
        </p:txBody>
      </p:sp>
      <p:sp>
        <p:nvSpPr>
          <p:cNvPr id="6" name="矩形 5"/>
          <p:cNvSpPr/>
          <p:nvPr/>
        </p:nvSpPr>
        <p:spPr>
          <a:xfrm>
            <a:off x="4304651" y="625895"/>
            <a:ext cx="460414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-d </a:t>
            </a:r>
            <a:r>
              <a:rPr lang="en-US" altLang="zh-TW" sz="2800" b="1" dirty="0" smtClean="0">
                <a:solidFill>
                  <a:schemeClr val="bg1"/>
                </a:solidFill>
                <a:effectLst>
                  <a:outerShdw blurRad="38100" dist="38100" dir="2700000" algn="tl">
                    <a:srgbClr val="000000">
                      <a:alpha val="43137"/>
                    </a:srgbClr>
                  </a:outerShdw>
                </a:effectLst>
              </a:rPr>
              <a:t>libgot.so </a:t>
            </a:r>
            <a:r>
              <a:rPr lang="en-US" altLang="zh-TW" sz="2800" b="1" dirty="0" smtClean="0">
                <a:solidFill>
                  <a:srgbClr val="FFC000"/>
                </a:solidFill>
                <a:effectLst>
                  <a:outerShdw blurRad="38100" dist="38100" dir="2700000" algn="tl">
                    <a:srgbClr val="000000">
                      <a:alpha val="43137"/>
                    </a:srgbClr>
                  </a:outerShdw>
                </a:effectLst>
              </a:rPr>
              <a:t>–M intel</a:t>
            </a:r>
            <a:endParaRPr lang="en-US" altLang="zh-TW" sz="2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9568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14063" y="907067"/>
            <a:ext cx="5304032" cy="5888180"/>
          </a:xfrm>
          <a:solidFill>
            <a:schemeClr val="accent4">
              <a:lumMod val="20000"/>
              <a:lumOff val="80000"/>
            </a:schemeClr>
          </a:solidFill>
        </p:spPr>
        <p:txBody>
          <a:bodyPr>
            <a:normAutofit fontScale="25000" lnSpcReduction="20000"/>
          </a:bodyPr>
          <a:lstStyle/>
          <a:p>
            <a:pPr marL="0" indent="0">
              <a:buNone/>
            </a:pPr>
            <a:r>
              <a:rPr lang="en-US" altLang="zh-TW" sz="7400" dirty="0"/>
              <a:t>Disassembly of section </a:t>
            </a:r>
            <a:r>
              <a:rPr lang="en-US" altLang="zh-TW" sz="7400" dirty="0" smtClean="0"/>
              <a:t>.text:</a:t>
            </a:r>
            <a:endParaRPr lang="en-US" altLang="zh-TW" sz="7400" dirty="0"/>
          </a:p>
          <a:p>
            <a:pPr marL="0" indent="0">
              <a:buNone/>
            </a:pPr>
            <a:r>
              <a:rPr lang="en-US" altLang="zh-TW" sz="7400" dirty="0" smtClean="0"/>
              <a:t>…………………………</a:t>
            </a:r>
            <a:endParaRPr lang="en-US" altLang="zh-TW" sz="7400" dirty="0"/>
          </a:p>
          <a:p>
            <a:pPr marL="0" indent="0">
              <a:buNone/>
            </a:pPr>
            <a:r>
              <a:rPr lang="en-US" altLang="zh-TW" sz="5600" dirty="0"/>
              <a:t>00000540 &lt;fun1&gt;:</a:t>
            </a:r>
          </a:p>
          <a:p>
            <a:pPr marL="0" indent="0">
              <a:buNone/>
            </a:pPr>
            <a:r>
              <a:rPr lang="en-US" altLang="zh-TW" sz="4000" dirty="0"/>
              <a:t> 540:	55                   	push   </a:t>
            </a:r>
            <a:r>
              <a:rPr lang="en-US" altLang="zh-TW" sz="4000" dirty="0" err="1"/>
              <a:t>ebp</a:t>
            </a:r>
            <a:endParaRPr lang="en-US" altLang="zh-TW" sz="4000" dirty="0"/>
          </a:p>
          <a:p>
            <a:pPr marL="0" indent="0">
              <a:buNone/>
            </a:pPr>
            <a:r>
              <a:rPr lang="en-US" altLang="zh-TW" sz="4000" dirty="0"/>
              <a:t> 541:	89 e5                	</a:t>
            </a:r>
            <a:r>
              <a:rPr lang="en-US" altLang="zh-TW" sz="4000" dirty="0" err="1"/>
              <a:t>mov</a:t>
            </a:r>
            <a:r>
              <a:rPr lang="en-US" altLang="zh-TW" sz="4000" dirty="0"/>
              <a:t>    </a:t>
            </a:r>
            <a:r>
              <a:rPr lang="en-US" altLang="zh-TW" sz="4000" dirty="0" err="1"/>
              <a:t>ebp,esp</a:t>
            </a:r>
            <a:endParaRPr lang="en-US" altLang="zh-TW" sz="4000" dirty="0"/>
          </a:p>
          <a:p>
            <a:pPr marL="0" indent="0">
              <a:buNone/>
            </a:pPr>
            <a:r>
              <a:rPr lang="en-US" altLang="zh-TW" sz="4000" dirty="0"/>
              <a:t> 543:	53                   	push   </a:t>
            </a:r>
            <a:r>
              <a:rPr lang="en-US" altLang="zh-TW" sz="4000" dirty="0" err="1"/>
              <a:t>ebx</a:t>
            </a:r>
            <a:endParaRPr lang="en-US" altLang="zh-TW" sz="4000" dirty="0"/>
          </a:p>
          <a:p>
            <a:pPr marL="0" indent="0">
              <a:buNone/>
            </a:pPr>
            <a:r>
              <a:rPr lang="en-US" altLang="zh-TW" sz="4000" dirty="0"/>
              <a:t> 544:	83 </a:t>
            </a:r>
            <a:r>
              <a:rPr lang="en-US" altLang="zh-TW" sz="4000" dirty="0" err="1"/>
              <a:t>ec</a:t>
            </a:r>
            <a:r>
              <a:rPr lang="en-US" altLang="zh-TW" sz="4000" dirty="0"/>
              <a:t> 04             	sub    esp,0x4</a:t>
            </a:r>
          </a:p>
          <a:p>
            <a:pPr marL="0" indent="0">
              <a:buNone/>
            </a:pPr>
            <a:r>
              <a:rPr lang="en-US" altLang="zh-TW" sz="4000" dirty="0"/>
              <a:t> 547:	e8 38 00 00 00       	call   584 &lt;__x86.get_pc_thunk.ax&gt;</a:t>
            </a:r>
          </a:p>
          <a:p>
            <a:pPr marL="0" indent="0">
              <a:buNone/>
            </a:pPr>
            <a:r>
              <a:rPr lang="en-US" altLang="zh-TW" sz="4000" dirty="0"/>
              <a:t> 54c:	05 b4 1a 00 00       	add    eax,0x1ab4</a:t>
            </a:r>
          </a:p>
          <a:p>
            <a:pPr marL="0" indent="0">
              <a:buNone/>
            </a:pPr>
            <a:r>
              <a:rPr lang="en-US" altLang="zh-TW" sz="4000" dirty="0"/>
              <a:t> 551:	8b 90 e8 </a:t>
            </a:r>
            <a:r>
              <a:rPr lang="en-US" altLang="zh-TW" sz="4000" dirty="0" err="1"/>
              <a:t>ff</a:t>
            </a:r>
            <a:r>
              <a:rPr lang="en-US" altLang="zh-TW" sz="4000" dirty="0"/>
              <a:t> </a:t>
            </a:r>
            <a:r>
              <a:rPr lang="en-US" altLang="zh-TW" sz="4000" dirty="0" err="1"/>
              <a:t>ff</a:t>
            </a:r>
            <a:r>
              <a:rPr lang="en-US" altLang="zh-TW" sz="4000" dirty="0"/>
              <a:t> </a:t>
            </a:r>
            <a:r>
              <a:rPr lang="en-US" altLang="zh-TW" sz="4000" dirty="0" err="1"/>
              <a:t>ff</a:t>
            </a:r>
            <a:r>
              <a:rPr lang="en-US" altLang="zh-TW" sz="4000" dirty="0"/>
              <a:t>    	</a:t>
            </a:r>
            <a:r>
              <a:rPr lang="en-US" altLang="zh-TW" sz="4000" dirty="0" err="1"/>
              <a:t>mov</a:t>
            </a:r>
            <a:r>
              <a:rPr lang="en-US" altLang="zh-TW" sz="4000" dirty="0"/>
              <a:t>    </a:t>
            </a:r>
            <a:r>
              <a:rPr lang="en-US" altLang="zh-TW" sz="4000" dirty="0" err="1"/>
              <a:t>edx,DWORD</a:t>
            </a:r>
            <a:r>
              <a:rPr lang="en-US" altLang="zh-TW" sz="4000" dirty="0"/>
              <a:t> PTR [eax-0x18]</a:t>
            </a:r>
          </a:p>
          <a:p>
            <a:pPr marL="0" indent="0">
              <a:buNone/>
            </a:pPr>
            <a:r>
              <a:rPr lang="en-US" altLang="zh-TW" sz="4000" dirty="0"/>
              <a:t> 557:	c7 02 7b 00 00 00    	</a:t>
            </a:r>
            <a:r>
              <a:rPr lang="en-US" altLang="zh-TW" sz="4000" dirty="0" err="1"/>
              <a:t>mov</a:t>
            </a:r>
            <a:r>
              <a:rPr lang="en-US" altLang="zh-TW" sz="4000" dirty="0"/>
              <a:t>    DWORD PTR [</a:t>
            </a:r>
            <a:r>
              <a:rPr lang="en-US" altLang="zh-TW" sz="4000" dirty="0" err="1"/>
              <a:t>edx</a:t>
            </a:r>
            <a:r>
              <a:rPr lang="en-US" altLang="zh-TW" sz="4000" dirty="0"/>
              <a:t>],0x7b</a:t>
            </a:r>
          </a:p>
          <a:p>
            <a:pPr marL="0" indent="0">
              <a:buNone/>
            </a:pPr>
            <a:r>
              <a:rPr lang="en-US" altLang="zh-TW" sz="4000" dirty="0"/>
              <a:t> 55d:	8b 90 e8 </a:t>
            </a:r>
            <a:r>
              <a:rPr lang="en-US" altLang="zh-TW" sz="4000" dirty="0" err="1"/>
              <a:t>ff</a:t>
            </a:r>
            <a:r>
              <a:rPr lang="en-US" altLang="zh-TW" sz="4000" dirty="0"/>
              <a:t> </a:t>
            </a:r>
            <a:r>
              <a:rPr lang="en-US" altLang="zh-TW" sz="4000" dirty="0" err="1"/>
              <a:t>ff</a:t>
            </a:r>
            <a:r>
              <a:rPr lang="en-US" altLang="zh-TW" sz="4000" dirty="0"/>
              <a:t> </a:t>
            </a:r>
            <a:r>
              <a:rPr lang="en-US" altLang="zh-TW" sz="4000" dirty="0" err="1"/>
              <a:t>ff</a:t>
            </a:r>
            <a:r>
              <a:rPr lang="en-US" altLang="zh-TW" sz="4000" dirty="0"/>
              <a:t>    	</a:t>
            </a:r>
            <a:r>
              <a:rPr lang="en-US" altLang="zh-TW" sz="4000" dirty="0" err="1"/>
              <a:t>mov</a:t>
            </a:r>
            <a:r>
              <a:rPr lang="en-US" altLang="zh-TW" sz="4000" dirty="0"/>
              <a:t>    </a:t>
            </a:r>
            <a:r>
              <a:rPr lang="en-US" altLang="zh-TW" sz="4000" dirty="0" err="1"/>
              <a:t>edx,DWORD</a:t>
            </a:r>
            <a:r>
              <a:rPr lang="en-US" altLang="zh-TW" sz="4000" dirty="0"/>
              <a:t> PTR [eax-0x18]</a:t>
            </a:r>
          </a:p>
          <a:p>
            <a:pPr marL="0" indent="0">
              <a:buNone/>
            </a:pPr>
            <a:r>
              <a:rPr lang="en-US" altLang="zh-TW" sz="4000" dirty="0"/>
              <a:t> 563:	8b 12                	</a:t>
            </a:r>
            <a:r>
              <a:rPr lang="en-US" altLang="zh-TW" sz="4000" dirty="0" err="1"/>
              <a:t>mov</a:t>
            </a:r>
            <a:r>
              <a:rPr lang="en-US" altLang="zh-TW" sz="4000" dirty="0"/>
              <a:t>    </a:t>
            </a:r>
            <a:r>
              <a:rPr lang="en-US" altLang="zh-TW" sz="4000" dirty="0" err="1"/>
              <a:t>edx,DWORD</a:t>
            </a:r>
            <a:r>
              <a:rPr lang="en-US" altLang="zh-TW" sz="4000" dirty="0"/>
              <a:t> PTR [</a:t>
            </a:r>
            <a:r>
              <a:rPr lang="en-US" altLang="zh-TW" sz="4000" dirty="0" err="1"/>
              <a:t>edx</a:t>
            </a:r>
            <a:r>
              <a:rPr lang="en-US" altLang="zh-TW" sz="4000" dirty="0"/>
              <a:t>]</a:t>
            </a:r>
          </a:p>
          <a:p>
            <a:pPr marL="0" indent="0">
              <a:buNone/>
            </a:pPr>
            <a:r>
              <a:rPr lang="en-US" altLang="zh-TW" sz="4000" dirty="0"/>
              <a:t> 565:	83 </a:t>
            </a:r>
            <a:r>
              <a:rPr lang="en-US" altLang="zh-TW" sz="4000" dirty="0" err="1"/>
              <a:t>ec</a:t>
            </a:r>
            <a:r>
              <a:rPr lang="en-US" altLang="zh-TW" sz="4000" dirty="0"/>
              <a:t> 08             	sub    esp,0x8</a:t>
            </a:r>
          </a:p>
          <a:p>
            <a:pPr marL="0" indent="0">
              <a:buNone/>
            </a:pPr>
            <a:r>
              <a:rPr lang="en-US" altLang="zh-TW" sz="4000" dirty="0"/>
              <a:t> 568:	52                   	push   </a:t>
            </a:r>
            <a:r>
              <a:rPr lang="en-US" altLang="zh-TW" sz="4000" dirty="0" err="1"/>
              <a:t>edx</a:t>
            </a:r>
            <a:endParaRPr lang="en-US" altLang="zh-TW" sz="4000" dirty="0"/>
          </a:p>
          <a:p>
            <a:pPr marL="0" indent="0">
              <a:buNone/>
            </a:pPr>
            <a:r>
              <a:rPr lang="en-US" altLang="zh-TW" sz="4000" dirty="0"/>
              <a:t> 569:	8d 90 9c e5 </a:t>
            </a:r>
            <a:r>
              <a:rPr lang="en-US" altLang="zh-TW" sz="4000" dirty="0" err="1"/>
              <a:t>ff</a:t>
            </a:r>
            <a:r>
              <a:rPr lang="en-US" altLang="zh-TW" sz="4000" dirty="0"/>
              <a:t> </a:t>
            </a:r>
            <a:r>
              <a:rPr lang="en-US" altLang="zh-TW" sz="4000" dirty="0" err="1"/>
              <a:t>ff</a:t>
            </a:r>
            <a:r>
              <a:rPr lang="en-US" altLang="zh-TW" sz="4000" dirty="0"/>
              <a:t>    	lea    </a:t>
            </a:r>
            <a:r>
              <a:rPr lang="en-US" altLang="zh-TW" sz="4000" dirty="0" err="1"/>
              <a:t>edx</a:t>
            </a:r>
            <a:r>
              <a:rPr lang="en-US" altLang="zh-TW" sz="4000" dirty="0"/>
              <a:t>,[eax-0x1a64]</a:t>
            </a:r>
          </a:p>
          <a:p>
            <a:pPr marL="0" indent="0">
              <a:buNone/>
            </a:pPr>
            <a:r>
              <a:rPr lang="en-US" altLang="zh-TW" sz="4000" dirty="0"/>
              <a:t> 56f:	52                   	push   </a:t>
            </a:r>
            <a:r>
              <a:rPr lang="en-US" altLang="zh-TW" sz="4000" dirty="0" err="1"/>
              <a:t>edx</a:t>
            </a:r>
            <a:endParaRPr lang="en-US" altLang="zh-TW" sz="4000" dirty="0"/>
          </a:p>
          <a:p>
            <a:pPr marL="0" indent="0">
              <a:buNone/>
            </a:pPr>
            <a:r>
              <a:rPr lang="en-US" altLang="zh-TW" sz="4000" dirty="0"/>
              <a:t> 570:	89 c3                	</a:t>
            </a:r>
            <a:r>
              <a:rPr lang="en-US" altLang="zh-TW" sz="4000" dirty="0" err="1"/>
              <a:t>mov</a:t>
            </a:r>
            <a:r>
              <a:rPr lang="en-US" altLang="zh-TW" sz="4000" dirty="0"/>
              <a:t>    </a:t>
            </a:r>
            <a:r>
              <a:rPr lang="en-US" altLang="zh-TW" sz="4000" dirty="0" err="1"/>
              <a:t>ebx,eax</a:t>
            </a:r>
            <a:endParaRPr lang="en-US" altLang="zh-TW" sz="4000" dirty="0"/>
          </a:p>
          <a:p>
            <a:pPr marL="0" indent="0">
              <a:buNone/>
            </a:pPr>
            <a:r>
              <a:rPr lang="en-US" altLang="zh-TW" sz="4000" dirty="0"/>
              <a:t> 572:	e8 79 </a:t>
            </a:r>
            <a:r>
              <a:rPr lang="en-US" altLang="zh-TW" sz="4000" dirty="0" err="1"/>
              <a:t>fe</a:t>
            </a:r>
            <a:r>
              <a:rPr lang="en-US" altLang="zh-TW" sz="4000" dirty="0"/>
              <a:t> </a:t>
            </a:r>
            <a:r>
              <a:rPr lang="en-US" altLang="zh-TW" sz="4000" dirty="0" err="1"/>
              <a:t>ff</a:t>
            </a:r>
            <a:r>
              <a:rPr lang="en-US" altLang="zh-TW" sz="4000" dirty="0"/>
              <a:t> </a:t>
            </a:r>
            <a:r>
              <a:rPr lang="en-US" altLang="zh-TW" sz="4000" dirty="0" err="1"/>
              <a:t>ff</a:t>
            </a:r>
            <a:r>
              <a:rPr lang="en-US" altLang="zh-TW" sz="4000" dirty="0"/>
              <a:t>       	call   3f0 &lt;</a:t>
            </a:r>
            <a:r>
              <a:rPr lang="en-US" altLang="zh-TW" sz="4000" dirty="0" err="1"/>
              <a:t>printf@plt</a:t>
            </a:r>
            <a:r>
              <a:rPr lang="en-US" altLang="zh-TW" sz="4000" dirty="0"/>
              <a:t>&gt;</a:t>
            </a:r>
          </a:p>
          <a:p>
            <a:pPr marL="0" indent="0">
              <a:buNone/>
            </a:pPr>
            <a:r>
              <a:rPr lang="en-US" altLang="zh-TW" sz="4000" dirty="0"/>
              <a:t> 577:	83 c4 10             	add    esp,0x10</a:t>
            </a:r>
          </a:p>
          <a:p>
            <a:pPr marL="0" indent="0">
              <a:buNone/>
            </a:pPr>
            <a:r>
              <a:rPr lang="en-US" altLang="zh-TW" sz="4000" dirty="0"/>
              <a:t> 57a:	b8 00 00 00 00       	</a:t>
            </a:r>
            <a:r>
              <a:rPr lang="en-US" altLang="zh-TW" sz="4000" dirty="0" err="1"/>
              <a:t>mov</a:t>
            </a:r>
            <a:r>
              <a:rPr lang="en-US" altLang="zh-TW" sz="4000" dirty="0"/>
              <a:t>    eax,0x0</a:t>
            </a:r>
          </a:p>
          <a:p>
            <a:pPr marL="0" indent="0">
              <a:buNone/>
            </a:pPr>
            <a:r>
              <a:rPr lang="en-US" altLang="zh-TW" sz="4000" dirty="0"/>
              <a:t> 57f:	8b 5d fc             	</a:t>
            </a:r>
            <a:r>
              <a:rPr lang="en-US" altLang="zh-TW" sz="4000" dirty="0" err="1"/>
              <a:t>mov</a:t>
            </a:r>
            <a:r>
              <a:rPr lang="en-US" altLang="zh-TW" sz="4000" dirty="0"/>
              <a:t>    </a:t>
            </a:r>
            <a:r>
              <a:rPr lang="en-US" altLang="zh-TW" sz="4000" dirty="0" err="1"/>
              <a:t>ebx,DWORD</a:t>
            </a:r>
            <a:r>
              <a:rPr lang="en-US" altLang="zh-TW" sz="4000" dirty="0"/>
              <a:t> PTR [ebp-0x4]</a:t>
            </a:r>
          </a:p>
          <a:p>
            <a:pPr marL="0" indent="0">
              <a:buNone/>
            </a:pPr>
            <a:r>
              <a:rPr lang="en-US" altLang="zh-TW" sz="4000" dirty="0"/>
              <a:t> 582:	c9                   	leave  </a:t>
            </a:r>
          </a:p>
          <a:p>
            <a:pPr marL="0" indent="0">
              <a:buNone/>
            </a:pPr>
            <a:r>
              <a:rPr lang="en-US" altLang="zh-TW" sz="4000" dirty="0"/>
              <a:t> 583:	c3                   	ret </a:t>
            </a:r>
          </a:p>
        </p:txBody>
      </p:sp>
      <p:sp>
        <p:nvSpPr>
          <p:cNvPr id="4" name="矩形 3"/>
          <p:cNvSpPr/>
          <p:nvPr/>
        </p:nvSpPr>
        <p:spPr>
          <a:xfrm>
            <a:off x="0" y="0"/>
            <a:ext cx="1320165" cy="83439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1320165" y="0"/>
            <a:ext cx="7823835" cy="83439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dirty="0" smtClean="0"/>
              <a:t>查看</a:t>
            </a:r>
            <a:r>
              <a:rPr lang="en-US" altLang="zh-TW" sz="3200" dirty="0"/>
              <a:t>Global Offset Table</a:t>
            </a:r>
            <a:endParaRPr lang="zh-TW" altLang="en-US" sz="3200" dirty="0"/>
          </a:p>
        </p:txBody>
      </p:sp>
      <p:sp>
        <p:nvSpPr>
          <p:cNvPr id="6" name="矩形 5"/>
          <p:cNvSpPr/>
          <p:nvPr/>
        </p:nvSpPr>
        <p:spPr>
          <a:xfrm>
            <a:off x="4304651" y="625895"/>
            <a:ext cx="4604146" cy="523220"/>
          </a:xfrm>
          <a:prstGeom prst="rect">
            <a:avLst/>
          </a:prstGeom>
          <a:solidFill>
            <a:srgbClr val="002060"/>
          </a:solidFill>
        </p:spPr>
        <p:txBody>
          <a:bodyPr wrap="none">
            <a:spAutoFit/>
          </a:bodyPr>
          <a:lstStyle/>
          <a:p>
            <a:r>
              <a:rPr lang="en-US" altLang="zh-TW" sz="2800" b="1" dirty="0" err="1">
                <a:solidFill>
                  <a:schemeClr val="bg1"/>
                </a:solidFill>
                <a:effectLst>
                  <a:outerShdw blurRad="38100" dist="38100" dir="2700000" algn="tl">
                    <a:srgbClr val="000000">
                      <a:alpha val="43137"/>
                    </a:srgbClr>
                  </a:outerShdw>
                </a:effectLst>
              </a:rPr>
              <a:t>objdump</a:t>
            </a:r>
            <a:r>
              <a:rPr lang="en-US" altLang="zh-TW" sz="2800" b="1" dirty="0">
                <a:solidFill>
                  <a:schemeClr val="bg1"/>
                </a:solidFill>
                <a:effectLst>
                  <a:outerShdw blurRad="38100" dist="38100" dir="2700000" algn="tl">
                    <a:srgbClr val="000000">
                      <a:alpha val="43137"/>
                    </a:srgbClr>
                  </a:outerShdw>
                </a:effectLst>
              </a:rPr>
              <a:t> </a:t>
            </a:r>
            <a:r>
              <a:rPr lang="en-US" altLang="zh-TW" sz="2800" b="1" dirty="0">
                <a:solidFill>
                  <a:srgbClr val="FFFF00"/>
                </a:solidFill>
                <a:effectLst>
                  <a:outerShdw blurRad="38100" dist="38100" dir="2700000" algn="tl">
                    <a:srgbClr val="000000">
                      <a:alpha val="43137"/>
                    </a:srgbClr>
                  </a:outerShdw>
                </a:effectLst>
              </a:rPr>
              <a:t>-d </a:t>
            </a:r>
            <a:r>
              <a:rPr lang="en-US" altLang="zh-TW" sz="2800" b="1" dirty="0" smtClean="0">
                <a:solidFill>
                  <a:schemeClr val="bg1"/>
                </a:solidFill>
                <a:effectLst>
                  <a:outerShdw blurRad="38100" dist="38100" dir="2700000" algn="tl">
                    <a:srgbClr val="000000">
                      <a:alpha val="43137"/>
                    </a:srgbClr>
                  </a:outerShdw>
                </a:effectLst>
              </a:rPr>
              <a:t>libgot.so </a:t>
            </a:r>
            <a:r>
              <a:rPr lang="en-US" altLang="zh-TW" sz="2800" b="1" dirty="0" smtClean="0">
                <a:solidFill>
                  <a:srgbClr val="FFC000"/>
                </a:solidFill>
                <a:effectLst>
                  <a:outerShdw blurRad="38100" dist="38100" dir="2700000" algn="tl">
                    <a:srgbClr val="000000">
                      <a:alpha val="43137"/>
                    </a:srgbClr>
                  </a:outerShdw>
                </a:effectLst>
              </a:rPr>
              <a:t>–M intel</a:t>
            </a:r>
            <a:endParaRPr lang="en-US" altLang="zh-TW" sz="2800" b="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70103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45629" y="2702169"/>
            <a:ext cx="5672562" cy="4050074"/>
          </a:xfrm>
        </p:spPr>
        <p:txBody>
          <a:bodyPr>
            <a:normAutofit fontScale="62500" lnSpcReduction="20000"/>
          </a:bodyPr>
          <a:lstStyle/>
          <a:p>
            <a:pPr marL="0" indent="0">
              <a:buNone/>
            </a:pPr>
            <a:r>
              <a:rPr lang="en-US" altLang="zh-TW" dirty="0"/>
              <a:t>00000590 &lt;main&gt;:</a:t>
            </a:r>
          </a:p>
          <a:p>
            <a:pPr marL="0" indent="0">
              <a:buNone/>
            </a:pPr>
            <a:r>
              <a:rPr lang="en-US" altLang="zh-TW" b="1" dirty="0">
                <a:effectLst>
                  <a:outerShdw blurRad="38100" dist="38100" dir="2700000" algn="tl">
                    <a:srgbClr val="000000">
                      <a:alpha val="43137"/>
                    </a:srgbClr>
                  </a:outerShdw>
                </a:effectLst>
              </a:rPr>
              <a:t>#include &lt;</a:t>
            </a:r>
            <a:r>
              <a:rPr lang="en-US" altLang="zh-TW" b="1" dirty="0" err="1">
                <a:effectLst>
                  <a:outerShdw blurRad="38100" dist="38100" dir="2700000" algn="tl">
                    <a:srgbClr val="000000">
                      <a:alpha val="43137"/>
                    </a:srgbClr>
                  </a:outerShdw>
                </a:effectLst>
              </a:rPr>
              <a:t>stdio.h</a:t>
            </a:r>
            <a:r>
              <a:rPr lang="en-US" altLang="zh-TW" b="1" dirty="0">
                <a:effectLst>
                  <a:outerShdw blurRad="38100" dist="38100" dir="2700000" algn="tl">
                    <a:srgbClr val="000000">
                      <a:alpha val="43137"/>
                    </a:srgbClr>
                  </a:outerShdw>
                </a:effectLst>
              </a:rPr>
              <a:t>&gt;</a:t>
            </a:r>
          </a:p>
          <a:p>
            <a:pPr marL="0" indent="0">
              <a:buNone/>
            </a:pPr>
            <a:endParaRPr lang="en-US" altLang="zh-TW" b="1" dirty="0">
              <a:effectLst>
                <a:outerShdw blurRad="38100" dist="38100" dir="2700000" algn="tl">
                  <a:srgbClr val="000000">
                    <a:alpha val="43137"/>
                  </a:srgbClr>
                </a:outerShdw>
              </a:effectLst>
            </a:endParaRPr>
          </a:p>
          <a:p>
            <a:pPr marL="0" indent="0">
              <a:buNone/>
            </a:pPr>
            <a:r>
              <a:rPr lang="en-US" altLang="zh-TW" b="1" dirty="0" err="1">
                <a:effectLst>
                  <a:outerShdw blurRad="38100" dist="38100" dir="2700000" algn="tl">
                    <a:srgbClr val="000000">
                      <a:alpha val="43137"/>
                    </a:srgbClr>
                  </a:outerShdw>
                </a:effectLst>
              </a:rPr>
              <a:t>int</a:t>
            </a:r>
            <a:r>
              <a:rPr lang="en-US" altLang="zh-TW" b="1" dirty="0">
                <a:effectLst>
                  <a:outerShdw blurRad="38100" dist="38100" dir="2700000" algn="tl">
                    <a:srgbClr val="000000">
                      <a:alpha val="43137"/>
                    </a:srgbClr>
                  </a:outerShdw>
                </a:effectLst>
              </a:rPr>
              <a:t> main()</a:t>
            </a:r>
          </a:p>
          <a:p>
            <a:pPr marL="0" indent="0">
              <a:buNone/>
            </a:pPr>
            <a:r>
              <a:rPr lang="en-US" altLang="zh-TW" b="1" dirty="0">
                <a:effectLst>
                  <a:outerShdw blurRad="38100" dist="38100" dir="2700000" algn="tl">
                    <a:srgbClr val="000000">
                      <a:alpha val="43137"/>
                    </a:srgbClr>
                  </a:outerShdw>
                </a:effectLst>
              </a:rPr>
              <a:t>{</a:t>
            </a:r>
          </a:p>
          <a:p>
            <a:pPr marL="0" indent="0">
              <a:buNone/>
            </a:pPr>
            <a:r>
              <a:rPr lang="en-US" altLang="zh-TW" sz="2200" dirty="0"/>
              <a:t> 590:	8d 4c 24 04          	lea    0x4(%</a:t>
            </a:r>
            <a:r>
              <a:rPr lang="en-US" altLang="zh-TW" sz="2200" dirty="0" err="1"/>
              <a:t>esp</a:t>
            </a:r>
            <a:r>
              <a:rPr lang="en-US" altLang="zh-TW" sz="2200" dirty="0"/>
              <a:t>),%</a:t>
            </a:r>
            <a:r>
              <a:rPr lang="en-US" altLang="zh-TW" sz="2200" dirty="0" err="1"/>
              <a:t>ecx</a:t>
            </a:r>
            <a:endParaRPr lang="en-US" altLang="zh-TW" sz="2200" dirty="0"/>
          </a:p>
          <a:p>
            <a:pPr marL="0" indent="0">
              <a:buNone/>
            </a:pPr>
            <a:r>
              <a:rPr lang="en-US" altLang="zh-TW" sz="2200" dirty="0"/>
              <a:t> 594:	83 e4 f0             	and    $0xfffffff0,%esp</a:t>
            </a:r>
          </a:p>
          <a:p>
            <a:pPr marL="0" indent="0">
              <a:buNone/>
            </a:pPr>
            <a:r>
              <a:rPr lang="en-US" altLang="zh-TW" sz="2200" dirty="0"/>
              <a:t> 597:	</a:t>
            </a:r>
            <a:r>
              <a:rPr lang="en-US" altLang="zh-TW" sz="2200" dirty="0" err="1"/>
              <a:t>ff</a:t>
            </a:r>
            <a:r>
              <a:rPr lang="en-US" altLang="zh-TW" sz="2200" dirty="0"/>
              <a:t> 71 fc             	</a:t>
            </a:r>
            <a:r>
              <a:rPr lang="en-US" altLang="zh-TW" sz="2200" dirty="0" err="1"/>
              <a:t>pushl</a:t>
            </a:r>
            <a:r>
              <a:rPr lang="en-US" altLang="zh-TW" sz="2200" dirty="0"/>
              <a:t>  -0x4(%</a:t>
            </a:r>
            <a:r>
              <a:rPr lang="en-US" altLang="zh-TW" sz="2200" dirty="0" err="1"/>
              <a:t>ecx</a:t>
            </a:r>
            <a:r>
              <a:rPr lang="en-US" altLang="zh-TW" sz="2200" dirty="0"/>
              <a:t>)</a:t>
            </a:r>
          </a:p>
          <a:p>
            <a:pPr marL="0" indent="0">
              <a:buNone/>
            </a:pPr>
            <a:r>
              <a:rPr lang="en-US" altLang="zh-TW" sz="2200" dirty="0"/>
              <a:t> </a:t>
            </a:r>
            <a:r>
              <a:rPr lang="en-US" altLang="zh-TW" sz="2200" b="1" dirty="0">
                <a:solidFill>
                  <a:srgbClr val="FF0000"/>
                </a:solidFill>
                <a:effectLst>
                  <a:outerShdw blurRad="38100" dist="38100" dir="2700000" algn="tl">
                    <a:srgbClr val="000000">
                      <a:alpha val="43137"/>
                    </a:srgbClr>
                  </a:outerShdw>
                </a:effectLst>
              </a:rPr>
              <a:t>59a:	55                   	push   %</a:t>
            </a:r>
            <a:r>
              <a:rPr lang="en-US" altLang="zh-TW" sz="2200" b="1" dirty="0" err="1">
                <a:solidFill>
                  <a:srgbClr val="FF0000"/>
                </a:solidFill>
                <a:effectLst>
                  <a:outerShdw blurRad="38100" dist="38100" dir="2700000" algn="tl">
                    <a:srgbClr val="000000">
                      <a:alpha val="43137"/>
                    </a:srgbClr>
                  </a:outerShdw>
                </a:effectLst>
              </a:rPr>
              <a:t>ebp</a:t>
            </a:r>
            <a:endParaRPr lang="en-US" altLang="zh-TW" sz="2200" b="1" dirty="0">
              <a:solidFill>
                <a:srgbClr val="FF0000"/>
              </a:solidFill>
              <a:effectLst>
                <a:outerShdw blurRad="38100" dist="38100" dir="2700000" algn="tl">
                  <a:srgbClr val="000000">
                    <a:alpha val="43137"/>
                  </a:srgbClr>
                </a:outerShdw>
              </a:effectLst>
            </a:endParaRPr>
          </a:p>
          <a:p>
            <a:pPr marL="0" indent="0">
              <a:buNone/>
            </a:pPr>
            <a:r>
              <a:rPr lang="en-US" altLang="zh-TW" sz="2200" b="1" dirty="0">
                <a:solidFill>
                  <a:srgbClr val="FF0000"/>
                </a:solidFill>
                <a:effectLst>
                  <a:outerShdw blurRad="38100" dist="38100" dir="2700000" algn="tl">
                    <a:srgbClr val="000000">
                      <a:alpha val="43137"/>
                    </a:srgbClr>
                  </a:outerShdw>
                </a:effectLst>
              </a:rPr>
              <a:t> 59b:	89 e5                	</a:t>
            </a:r>
            <a:r>
              <a:rPr lang="en-US" altLang="zh-TW" sz="2200" b="1" dirty="0" err="1">
                <a:solidFill>
                  <a:srgbClr val="FF0000"/>
                </a:solidFill>
                <a:effectLst>
                  <a:outerShdw blurRad="38100" dist="38100" dir="2700000" algn="tl">
                    <a:srgbClr val="000000">
                      <a:alpha val="43137"/>
                    </a:srgbClr>
                  </a:outerShdw>
                </a:effectLst>
              </a:rPr>
              <a:t>mov</a:t>
            </a:r>
            <a:r>
              <a:rPr lang="en-US" altLang="zh-TW" sz="2200" b="1" dirty="0">
                <a:solidFill>
                  <a:srgbClr val="FF0000"/>
                </a:solidFill>
                <a:effectLst>
                  <a:outerShdw blurRad="38100" dist="38100" dir="2700000" algn="tl">
                    <a:srgbClr val="000000">
                      <a:alpha val="43137"/>
                    </a:srgbClr>
                  </a:outerShdw>
                </a:effectLst>
              </a:rPr>
              <a:t>    %</a:t>
            </a:r>
            <a:r>
              <a:rPr lang="en-US" altLang="zh-TW" sz="2200" b="1" dirty="0" err="1">
                <a:solidFill>
                  <a:srgbClr val="FF0000"/>
                </a:solidFill>
                <a:effectLst>
                  <a:outerShdw blurRad="38100" dist="38100" dir="2700000" algn="tl">
                    <a:srgbClr val="000000">
                      <a:alpha val="43137"/>
                    </a:srgbClr>
                  </a:outerShdw>
                </a:effectLst>
              </a:rPr>
              <a:t>esp</a:t>
            </a:r>
            <a:r>
              <a:rPr lang="en-US" altLang="zh-TW" sz="2200" b="1" dirty="0">
                <a:solidFill>
                  <a:srgbClr val="FF0000"/>
                </a:solidFill>
                <a:effectLst>
                  <a:outerShdw blurRad="38100" dist="38100" dir="2700000" algn="tl">
                    <a:srgbClr val="000000">
                      <a:alpha val="43137"/>
                    </a:srgbClr>
                  </a:outerShdw>
                </a:effectLst>
              </a:rPr>
              <a:t>,%</a:t>
            </a:r>
            <a:r>
              <a:rPr lang="en-US" altLang="zh-TW" sz="2200" b="1" dirty="0" err="1">
                <a:solidFill>
                  <a:srgbClr val="FF0000"/>
                </a:solidFill>
                <a:effectLst>
                  <a:outerShdw blurRad="38100" dist="38100" dir="2700000" algn="tl">
                    <a:srgbClr val="000000">
                      <a:alpha val="43137"/>
                    </a:srgbClr>
                  </a:outerShdw>
                </a:effectLst>
              </a:rPr>
              <a:t>ebp</a:t>
            </a:r>
            <a:endParaRPr lang="en-US" altLang="zh-TW" sz="2200" b="1" dirty="0">
              <a:solidFill>
                <a:srgbClr val="FF0000"/>
              </a:solidFill>
              <a:effectLst>
                <a:outerShdw blurRad="38100" dist="38100" dir="2700000" algn="tl">
                  <a:srgbClr val="000000">
                    <a:alpha val="43137"/>
                  </a:srgbClr>
                </a:outerShdw>
              </a:effectLst>
            </a:endParaRPr>
          </a:p>
          <a:p>
            <a:pPr marL="0" indent="0">
              <a:buNone/>
            </a:pPr>
            <a:r>
              <a:rPr lang="en-US" altLang="zh-TW" sz="2200" dirty="0"/>
              <a:t> 59d:	53                   	push   %</a:t>
            </a:r>
            <a:r>
              <a:rPr lang="en-US" altLang="zh-TW" sz="2200" dirty="0" err="1"/>
              <a:t>ebx</a:t>
            </a:r>
            <a:endParaRPr lang="en-US" altLang="zh-TW" sz="2200" dirty="0"/>
          </a:p>
          <a:p>
            <a:pPr marL="0" indent="0">
              <a:buNone/>
            </a:pPr>
            <a:r>
              <a:rPr lang="en-US" altLang="zh-TW" sz="2200" dirty="0"/>
              <a:t> 59e:	51                   	push   %</a:t>
            </a:r>
            <a:r>
              <a:rPr lang="en-US" altLang="zh-TW" sz="2200" dirty="0" err="1"/>
              <a:t>ecx</a:t>
            </a:r>
            <a:endParaRPr lang="en-US" altLang="zh-TW" sz="2200" dirty="0"/>
          </a:p>
          <a:p>
            <a:pPr marL="0" indent="0">
              <a:buNone/>
            </a:pPr>
            <a:r>
              <a:rPr lang="en-US" altLang="zh-TW" sz="2200" dirty="0"/>
              <a:t> 59f:	e8 28 00 00 00       	call   5cc &lt;__x86.get_pc_thunk.ax&gt;</a:t>
            </a:r>
          </a:p>
          <a:p>
            <a:pPr marL="0" indent="0">
              <a:buNone/>
            </a:pPr>
            <a:r>
              <a:rPr lang="en-US" altLang="zh-TW" sz="2200" dirty="0"/>
              <a:t> 5a4:	05 5c 1a 00 00       	add    $0x1a5c,%</a:t>
            </a:r>
            <a:r>
              <a:rPr lang="en-US" altLang="zh-TW" sz="2200" dirty="0" smtClean="0"/>
              <a:t>eax</a:t>
            </a:r>
            <a:endParaRPr lang="en-US" altLang="zh-TW" sz="2200" dirty="0"/>
          </a:p>
        </p:txBody>
      </p:sp>
      <p:sp>
        <p:nvSpPr>
          <p:cNvPr id="5" name="矩形圖說文字 4"/>
          <p:cNvSpPr/>
          <p:nvPr/>
        </p:nvSpPr>
        <p:spPr>
          <a:xfrm>
            <a:off x="0" y="0"/>
            <a:ext cx="9144000" cy="731543"/>
          </a:xfrm>
          <a:prstGeom prst="wedgeRectCallou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err="1">
                <a:solidFill>
                  <a:srgbClr val="FFFF00"/>
                </a:solidFill>
              </a:rPr>
              <a:t>obj</a:t>
            </a:r>
            <a:r>
              <a:rPr lang="en-US" altLang="zh-TW" sz="2800" dirty="0" err="1">
                <a:solidFill>
                  <a:srgbClr val="00B050"/>
                </a:solidFill>
              </a:rPr>
              <a:t>dump</a:t>
            </a:r>
            <a:r>
              <a:rPr lang="en-US" altLang="zh-TW" sz="2800" dirty="0"/>
              <a:t> </a:t>
            </a:r>
            <a:r>
              <a:rPr lang="en-US" altLang="zh-TW" sz="2800" dirty="0">
                <a:solidFill>
                  <a:srgbClr val="FFFF00"/>
                </a:solidFill>
              </a:rPr>
              <a:t>-S </a:t>
            </a:r>
            <a:r>
              <a:rPr lang="en-US" altLang="zh-TW" sz="2800" dirty="0" err="1"/>
              <a:t>helloCTFer</a:t>
            </a:r>
            <a:endParaRPr lang="zh-TW" altLang="en-US" sz="2800" dirty="0"/>
          </a:p>
          <a:p>
            <a:r>
              <a:rPr lang="en-US" altLang="zh-TW" dirty="0" err="1"/>
              <a:t>gcc</a:t>
            </a:r>
            <a:r>
              <a:rPr lang="en-US" altLang="zh-TW" dirty="0"/>
              <a:t> </a:t>
            </a:r>
            <a:r>
              <a:rPr lang="en-US" altLang="zh-TW" dirty="0" err="1"/>
              <a:t>helloCTFer.c</a:t>
            </a:r>
            <a:r>
              <a:rPr lang="en-US" altLang="zh-TW" dirty="0"/>
              <a:t> -o </a:t>
            </a:r>
            <a:r>
              <a:rPr lang="en-US" altLang="zh-TW" dirty="0" err="1"/>
              <a:t>helloCTFer</a:t>
            </a:r>
            <a:r>
              <a:rPr lang="en-US" altLang="zh-TW" dirty="0"/>
              <a:t> </a:t>
            </a:r>
            <a:r>
              <a:rPr lang="en-US" altLang="zh-TW" b="1" dirty="0">
                <a:solidFill>
                  <a:srgbClr val="FFFF00"/>
                </a:solidFill>
                <a:effectLst>
                  <a:outerShdw blurRad="38100" dist="38100" dir="2700000" algn="tl">
                    <a:srgbClr val="000000">
                      <a:alpha val="43137"/>
                    </a:srgbClr>
                  </a:outerShdw>
                </a:effectLst>
              </a:rPr>
              <a:t>-g</a:t>
            </a:r>
            <a:endParaRPr lang="zh-TW" altLang="en-US" b="1" dirty="0">
              <a:solidFill>
                <a:srgbClr val="FFFF00"/>
              </a:solidFill>
              <a:effectLst>
                <a:outerShdw blurRad="38100" dist="38100" dir="2700000" algn="tl">
                  <a:srgbClr val="000000">
                    <a:alpha val="43137"/>
                  </a:srgbClr>
                </a:outerShdw>
              </a:effectLst>
            </a:endParaRPr>
          </a:p>
        </p:txBody>
      </p:sp>
      <p:sp>
        <p:nvSpPr>
          <p:cNvPr id="4" name="矩形 3"/>
          <p:cNvSpPr/>
          <p:nvPr/>
        </p:nvSpPr>
        <p:spPr>
          <a:xfrm>
            <a:off x="3965419" y="269734"/>
            <a:ext cx="4961298" cy="3170099"/>
          </a:xfrm>
          <a:prstGeom prst="rect">
            <a:avLst/>
          </a:prstGeom>
          <a:solidFill>
            <a:schemeClr val="accent6">
              <a:lumMod val="20000"/>
              <a:lumOff val="80000"/>
            </a:schemeClr>
          </a:solidFill>
        </p:spPr>
        <p:txBody>
          <a:bodyPr wrap="square">
            <a:spAutoFit/>
          </a:bodyPr>
          <a:lstStyle/>
          <a:p>
            <a:r>
              <a:rPr lang="en-US" altLang="zh-TW" sz="1400" b="1" dirty="0">
                <a:effectLst>
                  <a:outerShdw blurRad="38100" dist="38100" dir="2700000" algn="tl">
                    <a:srgbClr val="000000">
                      <a:alpha val="43137"/>
                    </a:srgbClr>
                  </a:outerShdw>
                </a:effectLst>
              </a:rPr>
              <a:t> </a:t>
            </a:r>
            <a:r>
              <a:rPr lang="en-US" altLang="zh-TW" sz="1400" b="1" dirty="0" err="1">
                <a:effectLst>
                  <a:outerShdw blurRad="38100" dist="38100" dir="2700000" algn="tl">
                    <a:srgbClr val="000000">
                      <a:alpha val="43137"/>
                    </a:srgbClr>
                  </a:outerShdw>
                </a:effectLst>
              </a:rPr>
              <a:t>printf</a:t>
            </a:r>
            <a:r>
              <a:rPr lang="en-US" altLang="zh-TW" sz="1400" b="1" dirty="0">
                <a:effectLst>
                  <a:outerShdw blurRad="38100" dist="38100" dir="2700000" algn="tl">
                    <a:srgbClr val="000000">
                      <a:alpha val="43137"/>
                    </a:srgbClr>
                  </a:outerShdw>
                </a:effectLst>
              </a:rPr>
              <a:t>("Hello </a:t>
            </a:r>
            <a:r>
              <a:rPr lang="en-US" altLang="zh-TW" sz="1400" b="1" dirty="0" err="1">
                <a:effectLst>
                  <a:outerShdw blurRad="38100" dist="38100" dir="2700000" algn="tl">
                    <a:srgbClr val="000000">
                      <a:alpha val="43137"/>
                    </a:srgbClr>
                  </a:outerShdw>
                </a:effectLst>
              </a:rPr>
              <a:t>CTFer</a:t>
            </a:r>
            <a:r>
              <a:rPr lang="en-US" altLang="zh-TW" sz="1400" b="1" dirty="0">
                <a:effectLst>
                  <a:outerShdw blurRad="38100" dist="38100" dir="2700000" algn="tl">
                    <a:srgbClr val="000000">
                      <a:alpha val="43137"/>
                    </a:srgbClr>
                  </a:outerShdw>
                </a:effectLst>
              </a:rPr>
              <a:t>\n");</a:t>
            </a:r>
          </a:p>
          <a:p>
            <a:r>
              <a:rPr lang="en-US" altLang="zh-TW" sz="1200" dirty="0"/>
              <a:t> 5a9:	83 </a:t>
            </a:r>
            <a:r>
              <a:rPr lang="en-US" altLang="zh-TW" sz="1200" dirty="0" err="1"/>
              <a:t>ec</a:t>
            </a:r>
            <a:r>
              <a:rPr lang="en-US" altLang="zh-TW" sz="1200" dirty="0"/>
              <a:t> 0c             	sub    $0xc,%esp</a:t>
            </a:r>
          </a:p>
          <a:p>
            <a:r>
              <a:rPr lang="en-US" altLang="zh-TW" sz="1200" dirty="0"/>
              <a:t> 5ac:	8d 90 50 e6 </a:t>
            </a:r>
            <a:r>
              <a:rPr lang="en-US" altLang="zh-TW" sz="1200" dirty="0" err="1"/>
              <a:t>ff</a:t>
            </a:r>
            <a:r>
              <a:rPr lang="en-US" altLang="zh-TW" sz="1200" dirty="0"/>
              <a:t> </a:t>
            </a:r>
            <a:r>
              <a:rPr lang="en-US" altLang="zh-TW" sz="1200" dirty="0" err="1"/>
              <a:t>ff</a:t>
            </a:r>
            <a:r>
              <a:rPr lang="en-US" altLang="zh-TW" sz="1200" dirty="0"/>
              <a:t>    	lea    -0x19b0(%</a:t>
            </a:r>
            <a:r>
              <a:rPr lang="en-US" altLang="zh-TW" sz="1200" dirty="0" err="1"/>
              <a:t>eax</a:t>
            </a:r>
            <a:r>
              <a:rPr lang="en-US" altLang="zh-TW" sz="1200" dirty="0"/>
              <a:t>),%</a:t>
            </a:r>
            <a:r>
              <a:rPr lang="en-US" altLang="zh-TW" sz="1200" dirty="0" err="1"/>
              <a:t>edx</a:t>
            </a:r>
            <a:endParaRPr lang="en-US" altLang="zh-TW" sz="1200" dirty="0"/>
          </a:p>
          <a:p>
            <a:r>
              <a:rPr lang="en-US" altLang="zh-TW" sz="1200" dirty="0"/>
              <a:t> 5b2:	52                   	push   %</a:t>
            </a:r>
            <a:r>
              <a:rPr lang="en-US" altLang="zh-TW" sz="1200" dirty="0" err="1"/>
              <a:t>edx</a:t>
            </a:r>
            <a:endParaRPr lang="en-US" altLang="zh-TW" sz="1200" dirty="0"/>
          </a:p>
          <a:p>
            <a:r>
              <a:rPr lang="en-US" altLang="zh-TW" sz="1200" dirty="0"/>
              <a:t> 5b3:	89 c3                	</a:t>
            </a:r>
            <a:r>
              <a:rPr lang="en-US" altLang="zh-TW" sz="1200" dirty="0" err="1"/>
              <a:t>mov</a:t>
            </a:r>
            <a:r>
              <a:rPr lang="en-US" altLang="zh-TW" sz="1200" dirty="0"/>
              <a:t>    %</a:t>
            </a:r>
            <a:r>
              <a:rPr lang="en-US" altLang="zh-TW" sz="1200" dirty="0" err="1"/>
              <a:t>eax</a:t>
            </a:r>
            <a:r>
              <a:rPr lang="en-US" altLang="zh-TW" sz="1200" dirty="0"/>
              <a:t>,%</a:t>
            </a:r>
            <a:r>
              <a:rPr lang="en-US" altLang="zh-TW" sz="1200" dirty="0" err="1"/>
              <a:t>ebx</a:t>
            </a:r>
            <a:endParaRPr lang="en-US" altLang="zh-TW" sz="1200" dirty="0"/>
          </a:p>
          <a:p>
            <a:r>
              <a:rPr lang="en-US" altLang="zh-TW" sz="1200" dirty="0"/>
              <a:t> 5b5:	e8 36 </a:t>
            </a:r>
            <a:r>
              <a:rPr lang="en-US" altLang="zh-TW" sz="1200" dirty="0" err="1"/>
              <a:t>fe</a:t>
            </a:r>
            <a:r>
              <a:rPr lang="en-US" altLang="zh-TW" sz="1200" dirty="0"/>
              <a:t> </a:t>
            </a:r>
            <a:r>
              <a:rPr lang="en-US" altLang="zh-TW" sz="1200" dirty="0" err="1"/>
              <a:t>ff</a:t>
            </a:r>
            <a:r>
              <a:rPr lang="en-US" altLang="zh-TW" sz="1200" dirty="0"/>
              <a:t> </a:t>
            </a:r>
            <a:r>
              <a:rPr lang="en-US" altLang="zh-TW" sz="1200" dirty="0" err="1"/>
              <a:t>ff</a:t>
            </a:r>
            <a:r>
              <a:rPr lang="en-US" altLang="zh-TW" sz="1200" dirty="0"/>
              <a:t>       	call   3f0 &lt;</a:t>
            </a:r>
            <a:r>
              <a:rPr lang="en-US" altLang="zh-TW" sz="1200" dirty="0" err="1"/>
              <a:t>puts@plt</a:t>
            </a:r>
            <a:r>
              <a:rPr lang="en-US" altLang="zh-TW" sz="1200" dirty="0"/>
              <a:t>&gt;</a:t>
            </a:r>
          </a:p>
          <a:p>
            <a:r>
              <a:rPr lang="en-US" altLang="zh-TW" sz="1200" dirty="0"/>
              <a:t> 5ba:	83 c4 10             	add    $0x10,%esp</a:t>
            </a:r>
          </a:p>
          <a:p>
            <a:r>
              <a:rPr lang="en-US" altLang="zh-TW" sz="1600" b="1" dirty="0">
                <a:effectLst>
                  <a:outerShdw blurRad="38100" dist="38100" dir="2700000" algn="tl">
                    <a:srgbClr val="000000">
                      <a:alpha val="43137"/>
                    </a:srgbClr>
                  </a:outerShdw>
                </a:effectLst>
              </a:rPr>
              <a:t>   return 0;</a:t>
            </a:r>
          </a:p>
          <a:p>
            <a:r>
              <a:rPr lang="en-US" altLang="zh-TW" sz="1200" dirty="0"/>
              <a:t> 5bd:	b8 00 00 00 00       	</a:t>
            </a:r>
            <a:r>
              <a:rPr lang="en-US" altLang="zh-TW" sz="1200" dirty="0" err="1"/>
              <a:t>mov</a:t>
            </a:r>
            <a:r>
              <a:rPr lang="en-US" altLang="zh-TW" sz="1200" dirty="0"/>
              <a:t>    $0x0,%eax</a:t>
            </a:r>
          </a:p>
          <a:p>
            <a:r>
              <a:rPr lang="en-US" altLang="zh-TW" sz="1400" b="1" dirty="0">
                <a:effectLst>
                  <a:outerShdw blurRad="38100" dist="38100" dir="2700000" algn="tl">
                    <a:srgbClr val="000000">
                      <a:alpha val="43137"/>
                    </a:srgbClr>
                  </a:outerShdw>
                </a:effectLst>
              </a:rPr>
              <a:t>}</a:t>
            </a:r>
          </a:p>
          <a:p>
            <a:r>
              <a:rPr lang="en-US" altLang="zh-TW" sz="1200" dirty="0"/>
              <a:t> 5c2:	8d 65 f8             	lea    -0x8(%</a:t>
            </a:r>
            <a:r>
              <a:rPr lang="en-US" altLang="zh-TW" sz="1200" dirty="0" err="1"/>
              <a:t>ebp</a:t>
            </a:r>
            <a:r>
              <a:rPr lang="en-US" altLang="zh-TW" sz="1200" dirty="0"/>
              <a:t>),%</a:t>
            </a:r>
            <a:r>
              <a:rPr lang="en-US" altLang="zh-TW" sz="1200" dirty="0" err="1"/>
              <a:t>esp</a:t>
            </a:r>
            <a:endParaRPr lang="en-US" altLang="zh-TW" sz="1200" dirty="0"/>
          </a:p>
          <a:p>
            <a:r>
              <a:rPr lang="en-US" altLang="zh-TW" sz="1200" b="1" dirty="0">
                <a:solidFill>
                  <a:srgbClr val="002060"/>
                </a:solidFill>
                <a:effectLst>
                  <a:outerShdw blurRad="38100" dist="38100" dir="2700000" algn="tl">
                    <a:srgbClr val="000000">
                      <a:alpha val="43137"/>
                    </a:srgbClr>
                  </a:outerShdw>
                </a:effectLst>
              </a:rPr>
              <a:t> 5c5:	59                   	pop    %</a:t>
            </a:r>
            <a:r>
              <a:rPr lang="en-US" altLang="zh-TW" sz="1200" b="1" dirty="0" err="1">
                <a:solidFill>
                  <a:srgbClr val="002060"/>
                </a:solidFill>
                <a:effectLst>
                  <a:outerShdw blurRad="38100" dist="38100" dir="2700000" algn="tl">
                    <a:srgbClr val="000000">
                      <a:alpha val="43137"/>
                    </a:srgbClr>
                  </a:outerShdw>
                </a:effectLst>
              </a:rPr>
              <a:t>ecx</a:t>
            </a:r>
            <a:endParaRPr lang="en-US" altLang="zh-TW" sz="1200" b="1" dirty="0">
              <a:solidFill>
                <a:srgbClr val="002060"/>
              </a:solidFill>
              <a:effectLst>
                <a:outerShdw blurRad="38100" dist="38100" dir="2700000" algn="tl">
                  <a:srgbClr val="000000">
                    <a:alpha val="43137"/>
                  </a:srgbClr>
                </a:outerShdw>
              </a:effectLst>
            </a:endParaRPr>
          </a:p>
          <a:p>
            <a:r>
              <a:rPr lang="en-US" altLang="zh-TW" sz="1200" b="1" dirty="0">
                <a:solidFill>
                  <a:srgbClr val="002060"/>
                </a:solidFill>
                <a:effectLst>
                  <a:outerShdw blurRad="38100" dist="38100" dir="2700000" algn="tl">
                    <a:srgbClr val="000000">
                      <a:alpha val="43137"/>
                    </a:srgbClr>
                  </a:outerShdw>
                </a:effectLst>
              </a:rPr>
              <a:t> 5c6:	5b                   	pop    %</a:t>
            </a:r>
            <a:r>
              <a:rPr lang="en-US" altLang="zh-TW" sz="1200" b="1" dirty="0" err="1">
                <a:solidFill>
                  <a:srgbClr val="002060"/>
                </a:solidFill>
                <a:effectLst>
                  <a:outerShdw blurRad="38100" dist="38100" dir="2700000" algn="tl">
                    <a:srgbClr val="000000">
                      <a:alpha val="43137"/>
                    </a:srgbClr>
                  </a:outerShdw>
                </a:effectLst>
              </a:rPr>
              <a:t>ebx</a:t>
            </a:r>
            <a:endParaRPr lang="en-US" altLang="zh-TW" sz="1200" b="1" dirty="0">
              <a:solidFill>
                <a:srgbClr val="002060"/>
              </a:solidFill>
              <a:effectLst>
                <a:outerShdw blurRad="38100" dist="38100" dir="2700000" algn="tl">
                  <a:srgbClr val="000000">
                    <a:alpha val="43137"/>
                  </a:srgbClr>
                </a:outerShdw>
              </a:effectLst>
            </a:endParaRPr>
          </a:p>
          <a:p>
            <a:r>
              <a:rPr lang="en-US" altLang="zh-TW" sz="1200" b="1" dirty="0">
                <a:solidFill>
                  <a:srgbClr val="002060"/>
                </a:solidFill>
                <a:effectLst>
                  <a:outerShdw blurRad="38100" dist="38100" dir="2700000" algn="tl">
                    <a:srgbClr val="000000">
                      <a:alpha val="43137"/>
                    </a:srgbClr>
                  </a:outerShdw>
                </a:effectLst>
              </a:rPr>
              <a:t> 5c7:	5d                   	pop    %</a:t>
            </a:r>
            <a:r>
              <a:rPr lang="en-US" altLang="zh-TW" sz="1200" b="1" dirty="0" err="1">
                <a:solidFill>
                  <a:srgbClr val="002060"/>
                </a:solidFill>
                <a:effectLst>
                  <a:outerShdw blurRad="38100" dist="38100" dir="2700000" algn="tl">
                    <a:srgbClr val="000000">
                      <a:alpha val="43137"/>
                    </a:srgbClr>
                  </a:outerShdw>
                </a:effectLst>
              </a:rPr>
              <a:t>ebp</a:t>
            </a:r>
            <a:endParaRPr lang="en-US" altLang="zh-TW" sz="1200" b="1" dirty="0">
              <a:solidFill>
                <a:srgbClr val="002060"/>
              </a:solidFill>
              <a:effectLst>
                <a:outerShdw blurRad="38100" dist="38100" dir="2700000" algn="tl">
                  <a:srgbClr val="000000">
                    <a:alpha val="43137"/>
                  </a:srgbClr>
                </a:outerShdw>
              </a:effectLst>
            </a:endParaRPr>
          </a:p>
          <a:p>
            <a:r>
              <a:rPr lang="en-US" altLang="zh-TW" sz="1200" dirty="0"/>
              <a:t> 5c8:	8d 61 fc             	lea    -0x4(%</a:t>
            </a:r>
            <a:r>
              <a:rPr lang="en-US" altLang="zh-TW" sz="1200" dirty="0" err="1"/>
              <a:t>ecx</a:t>
            </a:r>
            <a:r>
              <a:rPr lang="en-US" altLang="zh-TW" sz="1200" dirty="0"/>
              <a:t>),%</a:t>
            </a:r>
            <a:r>
              <a:rPr lang="en-US" altLang="zh-TW" sz="1200" dirty="0" err="1"/>
              <a:t>esp</a:t>
            </a:r>
            <a:endParaRPr lang="en-US" altLang="zh-TW" sz="1200" dirty="0"/>
          </a:p>
          <a:p>
            <a:r>
              <a:rPr lang="en-US" altLang="zh-TW" sz="1200" dirty="0"/>
              <a:t> 5cb:	c3                   	ret </a:t>
            </a:r>
            <a:endParaRPr lang="zh-TW" altLang="en-US" sz="1200" dirty="0"/>
          </a:p>
        </p:txBody>
      </p:sp>
      <p:sp>
        <p:nvSpPr>
          <p:cNvPr id="2" name="矩形 1"/>
          <p:cNvSpPr/>
          <p:nvPr/>
        </p:nvSpPr>
        <p:spPr>
          <a:xfrm>
            <a:off x="456107" y="916637"/>
            <a:ext cx="2725803" cy="1600438"/>
          </a:xfrm>
          <a:prstGeom prst="rect">
            <a:avLst/>
          </a:prstGeom>
          <a:solidFill>
            <a:schemeClr val="accent4">
              <a:lumMod val="20000"/>
              <a:lumOff val="80000"/>
            </a:schemeClr>
          </a:solidFill>
        </p:spPr>
        <p:txBody>
          <a:bodyPr wrap="square">
            <a:spAutoFit/>
          </a:bodyPr>
          <a:lstStyle/>
          <a:p>
            <a:r>
              <a:rPr lang="en-US" altLang="zh-TW" sz="1400" dirty="0"/>
              <a:t>#include &lt;</a:t>
            </a:r>
            <a:r>
              <a:rPr lang="en-US" altLang="zh-TW" sz="1400" dirty="0" err="1"/>
              <a:t>stdio.h</a:t>
            </a:r>
            <a:r>
              <a:rPr lang="en-US" altLang="zh-TW" sz="1400" dirty="0"/>
              <a:t>&gt;</a:t>
            </a:r>
          </a:p>
          <a:p>
            <a:endParaRPr lang="en-US" altLang="zh-TW" sz="1400" dirty="0"/>
          </a:p>
          <a:p>
            <a:r>
              <a:rPr lang="en-US" altLang="zh-TW" sz="1400" dirty="0" err="1"/>
              <a:t>int</a:t>
            </a:r>
            <a:r>
              <a:rPr lang="en-US" altLang="zh-TW" sz="1400" dirty="0"/>
              <a:t> main()</a:t>
            </a:r>
          </a:p>
          <a:p>
            <a:r>
              <a:rPr lang="en-US" altLang="zh-TW" sz="1400" dirty="0" smtClean="0"/>
              <a:t>{</a:t>
            </a:r>
          </a:p>
          <a:p>
            <a:r>
              <a:rPr lang="en-US" altLang="zh-TW" sz="1400" b="1" dirty="0" smtClean="0">
                <a:effectLst>
                  <a:outerShdw blurRad="38100" dist="38100" dir="2700000" algn="tl">
                    <a:srgbClr val="000000">
                      <a:alpha val="43137"/>
                    </a:srgbClr>
                  </a:outerShdw>
                </a:effectLst>
              </a:rPr>
              <a:t>     </a:t>
            </a:r>
            <a:r>
              <a:rPr lang="en-US" altLang="zh-TW" sz="1400" b="1" dirty="0" err="1" smtClean="0">
                <a:effectLst>
                  <a:outerShdw blurRad="38100" dist="38100" dir="2700000" algn="tl">
                    <a:srgbClr val="000000">
                      <a:alpha val="43137"/>
                    </a:srgbClr>
                  </a:outerShdw>
                </a:effectLst>
              </a:rPr>
              <a:t>printf</a:t>
            </a:r>
            <a:r>
              <a:rPr lang="en-US" altLang="zh-TW" sz="1400" b="1" dirty="0">
                <a:effectLst>
                  <a:outerShdw blurRad="38100" dist="38100" dir="2700000" algn="tl">
                    <a:srgbClr val="000000">
                      <a:alpha val="43137"/>
                    </a:srgbClr>
                  </a:outerShdw>
                </a:effectLst>
              </a:rPr>
              <a:t>("Hello </a:t>
            </a:r>
            <a:r>
              <a:rPr lang="en-US" altLang="zh-TW" sz="1400" b="1" dirty="0" err="1">
                <a:effectLst>
                  <a:outerShdw blurRad="38100" dist="38100" dir="2700000" algn="tl">
                    <a:srgbClr val="000000">
                      <a:alpha val="43137"/>
                    </a:srgbClr>
                  </a:outerShdw>
                </a:effectLst>
              </a:rPr>
              <a:t>CTFer</a:t>
            </a:r>
            <a:r>
              <a:rPr lang="en-US" altLang="zh-TW" sz="1400" b="1" dirty="0">
                <a:effectLst>
                  <a:outerShdw blurRad="38100" dist="38100" dir="2700000" algn="tl">
                    <a:srgbClr val="000000">
                      <a:alpha val="43137"/>
                    </a:srgbClr>
                  </a:outerShdw>
                </a:effectLst>
              </a:rPr>
              <a:t>\n</a:t>
            </a:r>
            <a:r>
              <a:rPr lang="en-US" altLang="zh-TW" sz="1400" b="1" dirty="0" smtClean="0">
                <a:effectLst>
                  <a:outerShdw blurRad="38100" dist="38100" dir="2700000" algn="tl">
                    <a:srgbClr val="000000">
                      <a:alpha val="43137"/>
                    </a:srgbClr>
                  </a:outerShdw>
                </a:effectLst>
              </a:rPr>
              <a:t>");</a:t>
            </a:r>
            <a:r>
              <a:rPr lang="en-US" altLang="zh-TW" sz="1400" b="1" dirty="0">
                <a:effectLst>
                  <a:outerShdw blurRad="38100" dist="38100" dir="2700000" algn="tl">
                    <a:srgbClr val="000000">
                      <a:alpha val="43137"/>
                    </a:srgbClr>
                  </a:outerShdw>
                </a:effectLst>
              </a:rPr>
              <a:t> </a:t>
            </a:r>
            <a:endParaRPr lang="en-US" altLang="zh-TW" sz="1400" b="1" dirty="0" smtClean="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 </a:t>
            </a:r>
            <a:r>
              <a:rPr lang="en-US" altLang="zh-TW" sz="1400" b="1" dirty="0" smtClean="0">
                <a:effectLst>
                  <a:outerShdw blurRad="38100" dist="38100" dir="2700000" algn="tl">
                    <a:srgbClr val="000000">
                      <a:alpha val="43137"/>
                    </a:srgbClr>
                  </a:outerShdw>
                </a:effectLst>
              </a:rPr>
              <a:t>    return </a:t>
            </a:r>
            <a:r>
              <a:rPr lang="en-US" altLang="zh-TW" sz="1400" b="1" dirty="0">
                <a:effectLst>
                  <a:outerShdw blurRad="38100" dist="38100" dir="2700000" algn="tl">
                    <a:srgbClr val="000000">
                      <a:alpha val="43137"/>
                    </a:srgbClr>
                  </a:outerShdw>
                </a:effectLst>
              </a:rPr>
              <a:t>0</a:t>
            </a:r>
            <a:r>
              <a:rPr lang="en-US" altLang="zh-TW" sz="1400" b="1" dirty="0" smtClean="0">
                <a:effectLst>
                  <a:outerShdw blurRad="38100" dist="38100" dir="2700000" algn="tl">
                    <a:srgbClr val="000000">
                      <a:alpha val="43137"/>
                    </a:srgbClr>
                  </a:outerShdw>
                </a:effectLst>
              </a:rPr>
              <a:t>;</a:t>
            </a:r>
            <a:r>
              <a:rPr lang="en-US" altLang="zh-TW" sz="1400" b="1" dirty="0">
                <a:effectLst>
                  <a:outerShdw blurRad="38100" dist="38100" dir="2700000" algn="tl">
                    <a:srgbClr val="000000">
                      <a:alpha val="43137"/>
                    </a:srgbClr>
                  </a:outerShdw>
                </a:effectLst>
              </a:rPr>
              <a:t> </a:t>
            </a:r>
            <a:endParaRPr lang="en-US" altLang="zh-TW" sz="1400" b="1" dirty="0" smtClean="0">
              <a:effectLst>
                <a:outerShdw blurRad="38100" dist="38100" dir="2700000" algn="tl">
                  <a:srgbClr val="000000">
                    <a:alpha val="43137"/>
                  </a:srgbClr>
                </a:outerShdw>
              </a:effectLst>
            </a:endParaRPr>
          </a:p>
          <a:p>
            <a:r>
              <a:rPr lang="en-US" altLang="zh-TW" sz="1400" b="1" dirty="0" smtClean="0">
                <a:effectLst>
                  <a:outerShdw blurRad="38100" dist="38100" dir="2700000" algn="tl">
                    <a:srgbClr val="000000">
                      <a:alpha val="43137"/>
                    </a:srgbClr>
                  </a:outerShdw>
                </a:effectLst>
              </a:rPr>
              <a:t>}</a:t>
            </a:r>
            <a:endParaRPr lang="en-US" altLang="zh-TW"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362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9648" y="2274615"/>
            <a:ext cx="5672562" cy="4224797"/>
          </a:xfrm>
        </p:spPr>
        <p:txBody>
          <a:bodyPr>
            <a:normAutofit fontScale="55000" lnSpcReduction="20000"/>
          </a:bodyPr>
          <a:lstStyle/>
          <a:p>
            <a:pPr marL="0" indent="0">
              <a:buNone/>
            </a:pPr>
            <a:r>
              <a:rPr lang="en-US" altLang="zh-TW" dirty="0"/>
              <a:t>00000590 &lt;main&gt;:</a:t>
            </a:r>
          </a:p>
          <a:p>
            <a:pPr marL="0" indent="0">
              <a:buNone/>
            </a:pPr>
            <a:r>
              <a:rPr lang="en-US" altLang="zh-TW" sz="3300" b="1" dirty="0">
                <a:effectLst>
                  <a:outerShdw blurRad="38100" dist="38100" dir="2700000" algn="tl">
                    <a:srgbClr val="000000">
                      <a:alpha val="43137"/>
                    </a:srgbClr>
                  </a:outerShdw>
                </a:effectLst>
              </a:rPr>
              <a:t>#include &lt;</a:t>
            </a:r>
            <a:r>
              <a:rPr lang="en-US" altLang="zh-TW" sz="3300" b="1" dirty="0" err="1">
                <a:effectLst>
                  <a:outerShdw blurRad="38100" dist="38100" dir="2700000" algn="tl">
                    <a:srgbClr val="000000">
                      <a:alpha val="43137"/>
                    </a:srgbClr>
                  </a:outerShdw>
                </a:effectLst>
              </a:rPr>
              <a:t>stdio.h</a:t>
            </a:r>
            <a:r>
              <a:rPr lang="en-US" altLang="zh-TW" sz="3300" b="1" dirty="0">
                <a:effectLst>
                  <a:outerShdw blurRad="38100" dist="38100" dir="2700000" algn="tl">
                    <a:srgbClr val="000000">
                      <a:alpha val="43137"/>
                    </a:srgbClr>
                  </a:outerShdw>
                </a:effectLst>
              </a:rPr>
              <a:t>&gt;</a:t>
            </a:r>
          </a:p>
          <a:p>
            <a:pPr marL="0" indent="0">
              <a:buNone/>
            </a:pPr>
            <a:endParaRPr lang="en-US" altLang="zh-TW" sz="3300" b="1" dirty="0">
              <a:effectLst>
                <a:outerShdw blurRad="38100" dist="38100" dir="2700000" algn="tl">
                  <a:srgbClr val="000000">
                    <a:alpha val="43137"/>
                  </a:srgbClr>
                </a:outerShdw>
              </a:effectLst>
            </a:endParaRPr>
          </a:p>
          <a:p>
            <a:pPr marL="0" indent="0">
              <a:buNone/>
            </a:pPr>
            <a:r>
              <a:rPr lang="en-US" altLang="zh-TW" sz="3300" b="1" dirty="0" err="1">
                <a:effectLst>
                  <a:outerShdw blurRad="38100" dist="38100" dir="2700000" algn="tl">
                    <a:srgbClr val="000000">
                      <a:alpha val="43137"/>
                    </a:srgbClr>
                  </a:outerShdw>
                </a:effectLst>
              </a:rPr>
              <a:t>int</a:t>
            </a:r>
            <a:r>
              <a:rPr lang="en-US" altLang="zh-TW" sz="3300" b="1" dirty="0">
                <a:effectLst>
                  <a:outerShdw blurRad="38100" dist="38100" dir="2700000" algn="tl">
                    <a:srgbClr val="000000">
                      <a:alpha val="43137"/>
                    </a:srgbClr>
                  </a:outerShdw>
                </a:effectLst>
              </a:rPr>
              <a:t> main()</a:t>
            </a:r>
          </a:p>
          <a:p>
            <a:pPr marL="0" indent="0">
              <a:buNone/>
            </a:pPr>
            <a:r>
              <a:rPr lang="en-US" altLang="zh-TW" sz="3300" b="1" dirty="0">
                <a:effectLst>
                  <a:outerShdw blurRad="38100" dist="38100" dir="2700000" algn="tl">
                    <a:srgbClr val="000000">
                      <a:alpha val="43137"/>
                    </a:srgbClr>
                  </a:outerShdw>
                </a:effectLst>
              </a:rPr>
              <a:t>{</a:t>
            </a:r>
          </a:p>
          <a:p>
            <a:pPr marL="0" indent="0">
              <a:buNone/>
            </a:pPr>
            <a:r>
              <a:rPr lang="en-US" altLang="zh-TW" dirty="0"/>
              <a:t> 590:	8d 4c 24 04          	lea    </a:t>
            </a:r>
            <a:r>
              <a:rPr lang="en-US" altLang="zh-TW" dirty="0" err="1"/>
              <a:t>ecx</a:t>
            </a:r>
            <a:r>
              <a:rPr lang="en-US" altLang="zh-TW" dirty="0"/>
              <a:t>,[esp+0x4]</a:t>
            </a:r>
          </a:p>
          <a:p>
            <a:pPr marL="0" indent="0">
              <a:buNone/>
            </a:pPr>
            <a:r>
              <a:rPr lang="en-US" altLang="zh-TW" dirty="0"/>
              <a:t> 594:	83 e4 f0             	and    esp,0xfffffff0</a:t>
            </a:r>
          </a:p>
          <a:p>
            <a:pPr marL="0" indent="0">
              <a:buNone/>
            </a:pPr>
            <a:r>
              <a:rPr lang="en-US" altLang="zh-TW" dirty="0"/>
              <a:t> 597:	</a:t>
            </a:r>
            <a:r>
              <a:rPr lang="en-US" altLang="zh-TW" dirty="0" err="1"/>
              <a:t>ff</a:t>
            </a:r>
            <a:r>
              <a:rPr lang="en-US" altLang="zh-TW" dirty="0"/>
              <a:t> 71 fc             	push   DWORD PTR [ecx-0x4]</a:t>
            </a:r>
          </a:p>
          <a:p>
            <a:pPr marL="0" indent="0">
              <a:buNone/>
            </a:pPr>
            <a:r>
              <a:rPr lang="en-US" altLang="zh-TW" b="1" dirty="0">
                <a:solidFill>
                  <a:srgbClr val="FF0000"/>
                </a:solidFill>
                <a:effectLst>
                  <a:outerShdw blurRad="38100" dist="38100" dir="2700000" algn="tl">
                    <a:srgbClr val="000000">
                      <a:alpha val="43137"/>
                    </a:srgbClr>
                  </a:outerShdw>
                </a:effectLst>
              </a:rPr>
              <a:t> 59a:	55                   	push   </a:t>
            </a:r>
            <a:r>
              <a:rPr lang="en-US" altLang="zh-TW" b="1" dirty="0" err="1">
                <a:solidFill>
                  <a:srgbClr val="FF0000"/>
                </a:solidFill>
                <a:effectLst>
                  <a:outerShdw blurRad="38100" dist="38100" dir="2700000" algn="tl">
                    <a:srgbClr val="000000">
                      <a:alpha val="43137"/>
                    </a:srgbClr>
                  </a:outerShdw>
                </a:effectLst>
              </a:rPr>
              <a:t>ebp</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b="1" dirty="0">
                <a:solidFill>
                  <a:srgbClr val="FF0000"/>
                </a:solidFill>
                <a:effectLst>
                  <a:outerShdw blurRad="38100" dist="38100" dir="2700000" algn="tl">
                    <a:srgbClr val="000000">
                      <a:alpha val="43137"/>
                    </a:srgbClr>
                  </a:outerShdw>
                </a:effectLst>
              </a:rPr>
              <a:t> 59b:	89 e5                	</a:t>
            </a:r>
            <a:r>
              <a:rPr lang="en-US" altLang="zh-TW" b="1" dirty="0" err="1">
                <a:solidFill>
                  <a:srgbClr val="FF0000"/>
                </a:solidFill>
                <a:effectLst>
                  <a:outerShdw blurRad="38100" dist="38100" dir="2700000" algn="tl">
                    <a:srgbClr val="000000">
                      <a:alpha val="43137"/>
                    </a:srgbClr>
                  </a:outerShdw>
                </a:effectLst>
              </a:rPr>
              <a:t>mov</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ebp,esp</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b="1" dirty="0">
                <a:effectLst>
                  <a:outerShdw blurRad="38100" dist="38100" dir="2700000" algn="tl">
                    <a:srgbClr val="000000">
                      <a:alpha val="43137"/>
                    </a:srgbClr>
                  </a:outerShdw>
                </a:effectLst>
              </a:rPr>
              <a:t> 59d:	53                   	push   </a:t>
            </a:r>
            <a:r>
              <a:rPr lang="en-US" altLang="zh-TW" b="1" dirty="0" err="1">
                <a:effectLst>
                  <a:outerShdw blurRad="38100" dist="38100" dir="2700000" algn="tl">
                    <a:srgbClr val="000000">
                      <a:alpha val="43137"/>
                    </a:srgbClr>
                  </a:outerShdw>
                </a:effectLst>
              </a:rPr>
              <a:t>ebx</a:t>
            </a:r>
            <a:endParaRPr lang="en-US" altLang="zh-TW" b="1" dirty="0">
              <a:effectLst>
                <a:outerShdw blurRad="38100" dist="38100" dir="2700000" algn="tl">
                  <a:srgbClr val="000000">
                    <a:alpha val="43137"/>
                  </a:srgbClr>
                </a:outerShdw>
              </a:effectLst>
            </a:endParaRPr>
          </a:p>
          <a:p>
            <a:pPr marL="0" indent="0">
              <a:buNone/>
            </a:pPr>
            <a:r>
              <a:rPr lang="en-US" altLang="zh-TW" b="1" dirty="0">
                <a:effectLst>
                  <a:outerShdw blurRad="38100" dist="38100" dir="2700000" algn="tl">
                    <a:srgbClr val="000000">
                      <a:alpha val="43137"/>
                    </a:srgbClr>
                  </a:outerShdw>
                </a:effectLst>
              </a:rPr>
              <a:t> 59e:	51                   	push   </a:t>
            </a:r>
            <a:r>
              <a:rPr lang="en-US" altLang="zh-TW" b="1" dirty="0" err="1">
                <a:effectLst>
                  <a:outerShdw blurRad="38100" dist="38100" dir="2700000" algn="tl">
                    <a:srgbClr val="000000">
                      <a:alpha val="43137"/>
                    </a:srgbClr>
                  </a:outerShdw>
                </a:effectLst>
              </a:rPr>
              <a:t>ecx</a:t>
            </a:r>
            <a:endParaRPr lang="en-US" altLang="zh-TW" b="1" dirty="0">
              <a:effectLst>
                <a:outerShdw blurRad="38100" dist="38100" dir="2700000" algn="tl">
                  <a:srgbClr val="000000">
                    <a:alpha val="43137"/>
                  </a:srgbClr>
                </a:outerShdw>
              </a:effectLst>
            </a:endParaRPr>
          </a:p>
          <a:p>
            <a:pPr marL="0" indent="0">
              <a:buNone/>
            </a:pPr>
            <a:r>
              <a:rPr lang="en-US" altLang="zh-TW" dirty="0"/>
              <a:t> 59f:	e8 28 00 00 00       	call   5cc &lt;__x86.get_pc_thunk.ax&gt;</a:t>
            </a:r>
          </a:p>
          <a:p>
            <a:pPr marL="0" indent="0">
              <a:buNone/>
            </a:pPr>
            <a:r>
              <a:rPr lang="en-US" altLang="zh-TW" dirty="0"/>
              <a:t> 5a4:	05 5c 1a 00 00       	add    eax,0x1a5c</a:t>
            </a:r>
          </a:p>
        </p:txBody>
      </p:sp>
      <p:sp>
        <p:nvSpPr>
          <p:cNvPr id="5" name="矩形圖說文字 4"/>
          <p:cNvSpPr/>
          <p:nvPr/>
        </p:nvSpPr>
        <p:spPr>
          <a:xfrm>
            <a:off x="0" y="0"/>
            <a:ext cx="9144000" cy="731543"/>
          </a:xfrm>
          <a:prstGeom prst="wedgeRectCallou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err="1"/>
              <a:t>objdump</a:t>
            </a:r>
            <a:r>
              <a:rPr lang="en-US" altLang="zh-TW" sz="2800" dirty="0"/>
              <a:t> </a:t>
            </a:r>
            <a:r>
              <a:rPr lang="en-US" altLang="zh-TW" sz="2800" b="1" dirty="0">
                <a:solidFill>
                  <a:schemeClr val="accent2">
                    <a:lumMod val="40000"/>
                    <a:lumOff val="60000"/>
                  </a:schemeClr>
                </a:solidFill>
                <a:effectLst>
                  <a:outerShdw blurRad="38100" dist="38100" dir="2700000" algn="tl">
                    <a:srgbClr val="000000">
                      <a:alpha val="43137"/>
                    </a:srgbClr>
                  </a:outerShdw>
                </a:effectLst>
              </a:rPr>
              <a:t>-S </a:t>
            </a:r>
            <a:r>
              <a:rPr lang="en-US" altLang="zh-TW" sz="2800" b="1" dirty="0">
                <a:solidFill>
                  <a:srgbClr val="FFFF00"/>
                </a:solidFill>
                <a:effectLst>
                  <a:outerShdw blurRad="38100" dist="38100" dir="2700000" algn="tl">
                    <a:srgbClr val="000000">
                      <a:alpha val="43137"/>
                    </a:srgbClr>
                  </a:outerShdw>
                </a:effectLst>
              </a:rPr>
              <a:t>-M intel </a:t>
            </a:r>
            <a:r>
              <a:rPr lang="en-US" altLang="zh-TW" sz="2800" dirty="0" err="1"/>
              <a:t>helloCTFer</a:t>
            </a:r>
            <a:endParaRPr lang="zh-TW" altLang="en-US" dirty="0"/>
          </a:p>
        </p:txBody>
      </p:sp>
      <p:sp>
        <p:nvSpPr>
          <p:cNvPr id="4" name="矩形 3"/>
          <p:cNvSpPr/>
          <p:nvPr/>
        </p:nvSpPr>
        <p:spPr>
          <a:xfrm>
            <a:off x="4499129" y="840799"/>
            <a:ext cx="4572000" cy="3539430"/>
          </a:xfrm>
          <a:prstGeom prst="rect">
            <a:avLst/>
          </a:prstGeom>
          <a:solidFill>
            <a:schemeClr val="accent6">
              <a:lumMod val="20000"/>
              <a:lumOff val="80000"/>
            </a:schemeClr>
          </a:solidFill>
        </p:spPr>
        <p:txBody>
          <a:bodyPr>
            <a:spAutoFit/>
          </a:bodyPr>
          <a:lstStyle/>
          <a:p>
            <a:r>
              <a:rPr lang="en-US" altLang="zh-TW" sz="1400" b="1" dirty="0">
                <a:effectLst>
                  <a:outerShdw blurRad="38100" dist="38100" dir="2700000" algn="tl">
                    <a:srgbClr val="000000">
                      <a:alpha val="43137"/>
                    </a:srgbClr>
                  </a:outerShdw>
                </a:effectLst>
              </a:rPr>
              <a:t> </a:t>
            </a:r>
            <a:r>
              <a:rPr lang="en-US" altLang="zh-TW" sz="1400" b="1" dirty="0" err="1">
                <a:effectLst>
                  <a:outerShdw blurRad="38100" dist="38100" dir="2700000" algn="tl">
                    <a:srgbClr val="000000">
                      <a:alpha val="43137"/>
                    </a:srgbClr>
                  </a:outerShdw>
                </a:effectLst>
              </a:rPr>
              <a:t>printf</a:t>
            </a:r>
            <a:r>
              <a:rPr lang="en-US" altLang="zh-TW" sz="1400" b="1" dirty="0">
                <a:effectLst>
                  <a:outerShdw blurRad="38100" dist="38100" dir="2700000" algn="tl">
                    <a:srgbClr val="000000">
                      <a:alpha val="43137"/>
                    </a:srgbClr>
                  </a:outerShdw>
                </a:effectLst>
              </a:rPr>
              <a:t>("Hello </a:t>
            </a:r>
            <a:r>
              <a:rPr lang="en-US" altLang="zh-TW" sz="1400" b="1" dirty="0" err="1">
                <a:effectLst>
                  <a:outerShdw blurRad="38100" dist="38100" dir="2700000" algn="tl">
                    <a:srgbClr val="000000">
                      <a:alpha val="43137"/>
                    </a:srgbClr>
                  </a:outerShdw>
                </a:effectLst>
              </a:rPr>
              <a:t>CTFer</a:t>
            </a:r>
            <a:r>
              <a:rPr lang="en-US" altLang="zh-TW" sz="1400" b="1" dirty="0">
                <a:effectLst>
                  <a:outerShdw blurRad="38100" dist="38100" dir="2700000" algn="tl">
                    <a:srgbClr val="000000">
                      <a:alpha val="43137"/>
                    </a:srgbClr>
                  </a:outerShdw>
                </a:effectLst>
              </a:rPr>
              <a:t>\n");</a:t>
            </a:r>
          </a:p>
          <a:p>
            <a:r>
              <a:rPr lang="en-US" altLang="zh-TW" sz="1400" dirty="0">
                <a:effectLst>
                  <a:outerShdw blurRad="38100" dist="38100" dir="2700000" algn="tl">
                    <a:srgbClr val="000000">
                      <a:alpha val="43137"/>
                    </a:srgbClr>
                  </a:outerShdw>
                </a:effectLst>
              </a:rPr>
              <a:t> 5a9:	83 </a:t>
            </a:r>
            <a:r>
              <a:rPr lang="en-US" altLang="zh-TW" sz="1400" dirty="0" err="1">
                <a:effectLst>
                  <a:outerShdw blurRad="38100" dist="38100" dir="2700000" algn="tl">
                    <a:srgbClr val="000000">
                      <a:alpha val="43137"/>
                    </a:srgbClr>
                  </a:outerShdw>
                </a:effectLst>
              </a:rPr>
              <a:t>ec</a:t>
            </a:r>
            <a:r>
              <a:rPr lang="en-US" altLang="zh-TW" sz="1400" dirty="0">
                <a:effectLst>
                  <a:outerShdw blurRad="38100" dist="38100" dir="2700000" algn="tl">
                    <a:srgbClr val="000000">
                      <a:alpha val="43137"/>
                    </a:srgbClr>
                  </a:outerShdw>
                </a:effectLst>
              </a:rPr>
              <a:t> 0c             	sub    esp,0xc</a:t>
            </a:r>
          </a:p>
          <a:p>
            <a:r>
              <a:rPr lang="en-US" altLang="zh-TW" sz="1400" dirty="0">
                <a:effectLst>
                  <a:outerShdw blurRad="38100" dist="38100" dir="2700000" algn="tl">
                    <a:srgbClr val="000000">
                      <a:alpha val="43137"/>
                    </a:srgbClr>
                  </a:outerShdw>
                </a:effectLst>
              </a:rPr>
              <a:t> 5ac:	8d 90 50 e6 </a:t>
            </a:r>
            <a:r>
              <a:rPr lang="en-US" altLang="zh-TW" sz="1400" dirty="0" err="1">
                <a:effectLst>
                  <a:outerShdw blurRad="38100" dist="38100" dir="2700000" algn="tl">
                    <a:srgbClr val="000000">
                      <a:alpha val="43137"/>
                    </a:srgbClr>
                  </a:outerShdw>
                </a:effectLst>
              </a:rPr>
              <a:t>ff</a:t>
            </a:r>
            <a:r>
              <a:rPr lang="en-US" altLang="zh-TW" sz="1400" dirty="0">
                <a:effectLst>
                  <a:outerShdw blurRad="38100" dist="38100" dir="2700000" algn="tl">
                    <a:srgbClr val="000000">
                      <a:alpha val="43137"/>
                    </a:srgbClr>
                  </a:outerShdw>
                </a:effectLst>
              </a:rPr>
              <a:t> </a:t>
            </a:r>
            <a:r>
              <a:rPr lang="en-US" altLang="zh-TW" sz="1400" dirty="0" err="1">
                <a:effectLst>
                  <a:outerShdw blurRad="38100" dist="38100" dir="2700000" algn="tl">
                    <a:srgbClr val="000000">
                      <a:alpha val="43137"/>
                    </a:srgbClr>
                  </a:outerShdw>
                </a:effectLst>
              </a:rPr>
              <a:t>ff</a:t>
            </a:r>
            <a:r>
              <a:rPr lang="en-US" altLang="zh-TW" sz="1400" dirty="0">
                <a:effectLst>
                  <a:outerShdw blurRad="38100" dist="38100" dir="2700000" algn="tl">
                    <a:srgbClr val="000000">
                      <a:alpha val="43137"/>
                    </a:srgbClr>
                  </a:outerShdw>
                </a:effectLst>
              </a:rPr>
              <a:t>    	lea    </a:t>
            </a:r>
            <a:r>
              <a:rPr lang="en-US" altLang="zh-TW" sz="1400" dirty="0" err="1">
                <a:effectLst>
                  <a:outerShdw blurRad="38100" dist="38100" dir="2700000" algn="tl">
                    <a:srgbClr val="000000">
                      <a:alpha val="43137"/>
                    </a:srgbClr>
                  </a:outerShdw>
                </a:effectLst>
              </a:rPr>
              <a:t>edx</a:t>
            </a:r>
            <a:r>
              <a:rPr lang="en-US" altLang="zh-TW" sz="1400" dirty="0">
                <a:effectLst>
                  <a:outerShdw blurRad="38100" dist="38100" dir="2700000" algn="tl">
                    <a:srgbClr val="000000">
                      <a:alpha val="43137"/>
                    </a:srgbClr>
                  </a:outerShdw>
                </a:effectLst>
              </a:rPr>
              <a:t>,[eax-0x19b0]</a:t>
            </a:r>
          </a:p>
          <a:p>
            <a:r>
              <a:rPr lang="en-US" altLang="zh-TW" sz="1400" dirty="0">
                <a:effectLst>
                  <a:outerShdw blurRad="38100" dist="38100" dir="2700000" algn="tl">
                    <a:srgbClr val="000000">
                      <a:alpha val="43137"/>
                    </a:srgbClr>
                  </a:outerShdw>
                </a:effectLst>
              </a:rPr>
              <a:t> 5b2:	52                   	push   </a:t>
            </a:r>
            <a:r>
              <a:rPr lang="en-US" altLang="zh-TW" sz="1400" dirty="0" err="1">
                <a:effectLst>
                  <a:outerShdw blurRad="38100" dist="38100" dir="2700000" algn="tl">
                    <a:srgbClr val="000000">
                      <a:alpha val="43137"/>
                    </a:srgbClr>
                  </a:outerShdw>
                </a:effectLst>
              </a:rPr>
              <a:t>edx</a:t>
            </a:r>
            <a:endParaRPr lang="en-US" altLang="zh-TW" sz="1400" dirty="0">
              <a:effectLst>
                <a:outerShdw blurRad="38100" dist="38100" dir="2700000" algn="tl">
                  <a:srgbClr val="000000">
                    <a:alpha val="43137"/>
                  </a:srgbClr>
                </a:outerShdw>
              </a:effectLst>
            </a:endParaRPr>
          </a:p>
          <a:p>
            <a:r>
              <a:rPr lang="en-US" altLang="zh-TW" sz="1400" dirty="0">
                <a:effectLst>
                  <a:outerShdw blurRad="38100" dist="38100" dir="2700000" algn="tl">
                    <a:srgbClr val="000000">
                      <a:alpha val="43137"/>
                    </a:srgbClr>
                  </a:outerShdw>
                </a:effectLst>
              </a:rPr>
              <a:t> 5b3:	89 c3                	</a:t>
            </a:r>
            <a:r>
              <a:rPr lang="en-US" altLang="zh-TW" sz="1400" dirty="0" err="1">
                <a:effectLst>
                  <a:outerShdw blurRad="38100" dist="38100" dir="2700000" algn="tl">
                    <a:srgbClr val="000000">
                      <a:alpha val="43137"/>
                    </a:srgbClr>
                  </a:outerShdw>
                </a:effectLst>
              </a:rPr>
              <a:t>mov</a:t>
            </a:r>
            <a:r>
              <a:rPr lang="en-US" altLang="zh-TW" sz="1400" dirty="0">
                <a:effectLst>
                  <a:outerShdw blurRad="38100" dist="38100" dir="2700000" algn="tl">
                    <a:srgbClr val="000000">
                      <a:alpha val="43137"/>
                    </a:srgbClr>
                  </a:outerShdw>
                </a:effectLst>
              </a:rPr>
              <a:t>    </a:t>
            </a:r>
            <a:r>
              <a:rPr lang="en-US" altLang="zh-TW" sz="1400" dirty="0" err="1">
                <a:effectLst>
                  <a:outerShdw blurRad="38100" dist="38100" dir="2700000" algn="tl">
                    <a:srgbClr val="000000">
                      <a:alpha val="43137"/>
                    </a:srgbClr>
                  </a:outerShdw>
                </a:effectLst>
              </a:rPr>
              <a:t>ebx,eax</a:t>
            </a:r>
            <a:endParaRPr lang="en-US" altLang="zh-TW" sz="1400" dirty="0">
              <a:effectLst>
                <a:outerShdw blurRad="38100" dist="38100" dir="2700000" algn="tl">
                  <a:srgbClr val="000000">
                    <a:alpha val="43137"/>
                  </a:srgbClr>
                </a:outerShdw>
              </a:effectLst>
            </a:endParaRPr>
          </a:p>
          <a:p>
            <a:r>
              <a:rPr lang="en-US" altLang="zh-TW" sz="1400" dirty="0">
                <a:effectLst>
                  <a:outerShdw blurRad="38100" dist="38100" dir="2700000" algn="tl">
                    <a:srgbClr val="000000">
                      <a:alpha val="43137"/>
                    </a:srgbClr>
                  </a:outerShdw>
                </a:effectLst>
              </a:rPr>
              <a:t> 5b5:	e8 36 </a:t>
            </a:r>
            <a:r>
              <a:rPr lang="en-US" altLang="zh-TW" sz="1400" dirty="0" err="1">
                <a:effectLst>
                  <a:outerShdw blurRad="38100" dist="38100" dir="2700000" algn="tl">
                    <a:srgbClr val="000000">
                      <a:alpha val="43137"/>
                    </a:srgbClr>
                  </a:outerShdw>
                </a:effectLst>
              </a:rPr>
              <a:t>fe</a:t>
            </a:r>
            <a:r>
              <a:rPr lang="en-US" altLang="zh-TW" sz="1400" dirty="0">
                <a:effectLst>
                  <a:outerShdw blurRad="38100" dist="38100" dir="2700000" algn="tl">
                    <a:srgbClr val="000000">
                      <a:alpha val="43137"/>
                    </a:srgbClr>
                  </a:outerShdw>
                </a:effectLst>
              </a:rPr>
              <a:t> </a:t>
            </a:r>
            <a:r>
              <a:rPr lang="en-US" altLang="zh-TW" sz="1400" dirty="0" err="1">
                <a:effectLst>
                  <a:outerShdw blurRad="38100" dist="38100" dir="2700000" algn="tl">
                    <a:srgbClr val="000000">
                      <a:alpha val="43137"/>
                    </a:srgbClr>
                  </a:outerShdw>
                </a:effectLst>
              </a:rPr>
              <a:t>ff</a:t>
            </a:r>
            <a:r>
              <a:rPr lang="en-US" altLang="zh-TW" sz="1400" dirty="0">
                <a:effectLst>
                  <a:outerShdw blurRad="38100" dist="38100" dir="2700000" algn="tl">
                    <a:srgbClr val="000000">
                      <a:alpha val="43137"/>
                    </a:srgbClr>
                  </a:outerShdw>
                </a:effectLst>
              </a:rPr>
              <a:t> </a:t>
            </a:r>
            <a:r>
              <a:rPr lang="en-US" altLang="zh-TW" sz="1400" dirty="0" err="1">
                <a:effectLst>
                  <a:outerShdw blurRad="38100" dist="38100" dir="2700000" algn="tl">
                    <a:srgbClr val="000000">
                      <a:alpha val="43137"/>
                    </a:srgbClr>
                  </a:outerShdw>
                </a:effectLst>
              </a:rPr>
              <a:t>ff</a:t>
            </a:r>
            <a:r>
              <a:rPr lang="en-US" altLang="zh-TW" sz="1400" dirty="0">
                <a:effectLst>
                  <a:outerShdw blurRad="38100" dist="38100" dir="2700000" algn="tl">
                    <a:srgbClr val="000000">
                      <a:alpha val="43137"/>
                    </a:srgbClr>
                  </a:outerShdw>
                </a:effectLst>
              </a:rPr>
              <a:t>       	call   3f0 &lt;</a:t>
            </a:r>
            <a:r>
              <a:rPr lang="en-US" altLang="zh-TW" sz="1400" dirty="0" err="1">
                <a:effectLst>
                  <a:outerShdw blurRad="38100" dist="38100" dir="2700000" algn="tl">
                    <a:srgbClr val="000000">
                      <a:alpha val="43137"/>
                    </a:srgbClr>
                  </a:outerShdw>
                </a:effectLst>
              </a:rPr>
              <a:t>puts@plt</a:t>
            </a:r>
            <a:r>
              <a:rPr lang="en-US" altLang="zh-TW" sz="1400" dirty="0">
                <a:effectLst>
                  <a:outerShdw blurRad="38100" dist="38100" dir="2700000" algn="tl">
                    <a:srgbClr val="000000">
                      <a:alpha val="43137"/>
                    </a:srgbClr>
                  </a:outerShdw>
                </a:effectLst>
              </a:rPr>
              <a:t>&gt;</a:t>
            </a:r>
          </a:p>
          <a:p>
            <a:r>
              <a:rPr lang="en-US" altLang="zh-TW" sz="1400" dirty="0">
                <a:effectLst>
                  <a:outerShdw blurRad="38100" dist="38100" dir="2700000" algn="tl">
                    <a:srgbClr val="000000">
                      <a:alpha val="43137"/>
                    </a:srgbClr>
                  </a:outerShdw>
                </a:effectLst>
              </a:rPr>
              <a:t> 5ba:	83 c4 10             	add    esp,0x10</a:t>
            </a:r>
          </a:p>
          <a:p>
            <a:r>
              <a:rPr lang="en-US" altLang="zh-TW" sz="1400" b="1" dirty="0">
                <a:effectLst>
                  <a:outerShdw blurRad="38100" dist="38100" dir="2700000" algn="tl">
                    <a:srgbClr val="000000">
                      <a:alpha val="43137"/>
                    </a:srgbClr>
                  </a:outerShdw>
                </a:effectLst>
              </a:rPr>
              <a:t>   return 0;</a:t>
            </a:r>
          </a:p>
          <a:p>
            <a:r>
              <a:rPr lang="en-US" altLang="zh-TW" sz="1400" dirty="0">
                <a:effectLst>
                  <a:outerShdw blurRad="38100" dist="38100" dir="2700000" algn="tl">
                    <a:srgbClr val="000000">
                      <a:alpha val="43137"/>
                    </a:srgbClr>
                  </a:outerShdw>
                </a:effectLst>
              </a:rPr>
              <a:t> 5bd:	b8 00 00 00 00       	</a:t>
            </a:r>
            <a:r>
              <a:rPr lang="en-US" altLang="zh-TW" sz="1400" dirty="0" err="1">
                <a:effectLst>
                  <a:outerShdw blurRad="38100" dist="38100" dir="2700000" algn="tl">
                    <a:srgbClr val="000000">
                      <a:alpha val="43137"/>
                    </a:srgbClr>
                  </a:outerShdw>
                </a:effectLst>
              </a:rPr>
              <a:t>mov</a:t>
            </a:r>
            <a:r>
              <a:rPr lang="en-US" altLang="zh-TW" sz="1400" dirty="0">
                <a:effectLst>
                  <a:outerShdw blurRad="38100" dist="38100" dir="2700000" algn="tl">
                    <a:srgbClr val="000000">
                      <a:alpha val="43137"/>
                    </a:srgbClr>
                  </a:outerShdw>
                </a:effectLst>
              </a:rPr>
              <a:t>    eax,0x0</a:t>
            </a:r>
          </a:p>
          <a:p>
            <a:r>
              <a:rPr lang="en-US" altLang="zh-TW" sz="1400" b="1" dirty="0">
                <a:effectLst>
                  <a:outerShdw blurRad="38100" dist="38100" dir="2700000" algn="tl">
                    <a:srgbClr val="000000">
                      <a:alpha val="43137"/>
                    </a:srgbClr>
                  </a:outerShdw>
                </a:effectLst>
              </a:rPr>
              <a:t>}</a:t>
            </a:r>
          </a:p>
          <a:p>
            <a:r>
              <a:rPr lang="en-US" altLang="zh-TW" sz="1400" dirty="0">
                <a:effectLst>
                  <a:outerShdw blurRad="38100" dist="38100" dir="2700000" algn="tl">
                    <a:srgbClr val="000000">
                      <a:alpha val="43137"/>
                    </a:srgbClr>
                  </a:outerShdw>
                </a:effectLst>
              </a:rPr>
              <a:t> 5c2:	8d 65 f8             	lea    </a:t>
            </a:r>
            <a:r>
              <a:rPr lang="en-US" altLang="zh-TW" sz="1400" dirty="0" err="1">
                <a:effectLst>
                  <a:outerShdw blurRad="38100" dist="38100" dir="2700000" algn="tl">
                    <a:srgbClr val="000000">
                      <a:alpha val="43137"/>
                    </a:srgbClr>
                  </a:outerShdw>
                </a:effectLst>
              </a:rPr>
              <a:t>esp</a:t>
            </a:r>
            <a:r>
              <a:rPr lang="en-US" altLang="zh-TW" sz="1400" dirty="0">
                <a:effectLst>
                  <a:outerShdw blurRad="38100" dist="38100" dir="2700000" algn="tl">
                    <a:srgbClr val="000000">
                      <a:alpha val="43137"/>
                    </a:srgbClr>
                  </a:outerShdw>
                </a:effectLst>
              </a:rPr>
              <a:t>,[ebp-0x8]</a:t>
            </a:r>
          </a:p>
          <a:p>
            <a:r>
              <a:rPr lang="en-US" altLang="zh-TW" sz="1400" b="1" dirty="0">
                <a:effectLst>
                  <a:outerShdw blurRad="38100" dist="38100" dir="2700000" algn="tl">
                    <a:srgbClr val="000000">
                      <a:alpha val="43137"/>
                    </a:srgbClr>
                  </a:outerShdw>
                </a:effectLst>
              </a:rPr>
              <a:t> 5c5:	59                   	pop    </a:t>
            </a:r>
            <a:r>
              <a:rPr lang="en-US" altLang="zh-TW" sz="1400" b="1" dirty="0" err="1">
                <a:effectLst>
                  <a:outerShdw blurRad="38100" dist="38100" dir="2700000" algn="tl">
                    <a:srgbClr val="000000">
                      <a:alpha val="43137"/>
                    </a:srgbClr>
                  </a:outerShdw>
                </a:effectLst>
              </a:rPr>
              <a:t>ecx</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 5c6:	5b                   	pop    </a:t>
            </a:r>
            <a:r>
              <a:rPr lang="en-US" altLang="zh-TW" sz="1400" b="1" dirty="0" err="1">
                <a:effectLst>
                  <a:outerShdw blurRad="38100" dist="38100" dir="2700000" algn="tl">
                    <a:srgbClr val="000000">
                      <a:alpha val="43137"/>
                    </a:srgbClr>
                  </a:outerShdw>
                </a:effectLst>
              </a:rPr>
              <a:t>ebx</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 5c7:	5d                   	pop    </a:t>
            </a:r>
            <a:r>
              <a:rPr lang="en-US" altLang="zh-TW" sz="1400" b="1" dirty="0" err="1">
                <a:effectLst>
                  <a:outerShdw blurRad="38100" dist="38100" dir="2700000" algn="tl">
                    <a:srgbClr val="000000">
                      <a:alpha val="43137"/>
                    </a:srgbClr>
                  </a:outerShdw>
                </a:effectLst>
              </a:rPr>
              <a:t>ebp</a:t>
            </a:r>
            <a:endParaRPr lang="en-US" altLang="zh-TW" sz="1400" b="1" dirty="0">
              <a:effectLst>
                <a:outerShdw blurRad="38100" dist="38100" dir="2700000" algn="tl">
                  <a:srgbClr val="000000">
                    <a:alpha val="43137"/>
                  </a:srgbClr>
                </a:outerShdw>
              </a:effectLst>
            </a:endParaRPr>
          </a:p>
          <a:p>
            <a:r>
              <a:rPr lang="en-US" altLang="zh-TW" sz="1400" dirty="0">
                <a:effectLst>
                  <a:outerShdw blurRad="38100" dist="38100" dir="2700000" algn="tl">
                    <a:srgbClr val="000000">
                      <a:alpha val="43137"/>
                    </a:srgbClr>
                  </a:outerShdw>
                </a:effectLst>
              </a:rPr>
              <a:t> 5c8:	8d 61 fc             	lea    </a:t>
            </a:r>
            <a:r>
              <a:rPr lang="en-US" altLang="zh-TW" sz="1400" dirty="0" err="1">
                <a:effectLst>
                  <a:outerShdw blurRad="38100" dist="38100" dir="2700000" algn="tl">
                    <a:srgbClr val="000000">
                      <a:alpha val="43137"/>
                    </a:srgbClr>
                  </a:outerShdw>
                </a:effectLst>
              </a:rPr>
              <a:t>esp</a:t>
            </a:r>
            <a:r>
              <a:rPr lang="en-US" altLang="zh-TW" sz="1400" dirty="0">
                <a:effectLst>
                  <a:outerShdw blurRad="38100" dist="38100" dir="2700000" algn="tl">
                    <a:srgbClr val="000000">
                      <a:alpha val="43137"/>
                    </a:srgbClr>
                  </a:outerShdw>
                </a:effectLst>
              </a:rPr>
              <a:t>,[ecx-0x4]</a:t>
            </a:r>
          </a:p>
          <a:p>
            <a:r>
              <a:rPr lang="en-US" altLang="zh-TW" sz="1400" dirty="0">
                <a:effectLst>
                  <a:outerShdw blurRad="38100" dist="38100" dir="2700000" algn="tl">
                    <a:srgbClr val="000000">
                      <a:alpha val="43137"/>
                    </a:srgbClr>
                  </a:outerShdw>
                </a:effectLst>
              </a:rPr>
              <a:t> 5cb:	c3                   	ret </a:t>
            </a:r>
            <a:endParaRPr lang="zh-TW" altLang="en-US" sz="1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3660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731543"/>
          </a:xfrm>
          <a:prstGeom prst="wedgeRectCallou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err="1" smtClean="0"/>
              <a:t>objdump</a:t>
            </a:r>
            <a:r>
              <a:rPr lang="en-US" altLang="zh-TW" sz="2800" dirty="0" smtClean="0"/>
              <a:t> </a:t>
            </a:r>
            <a:r>
              <a:rPr lang="en-US" altLang="zh-TW" sz="2800" b="1" dirty="0" smtClean="0">
                <a:solidFill>
                  <a:schemeClr val="accent2">
                    <a:lumMod val="40000"/>
                    <a:lumOff val="60000"/>
                  </a:schemeClr>
                </a:solidFill>
                <a:effectLst>
                  <a:outerShdw blurRad="38100" dist="38100" dir="2700000" algn="tl">
                    <a:srgbClr val="000000">
                      <a:alpha val="43137"/>
                    </a:srgbClr>
                  </a:outerShdw>
                </a:effectLst>
              </a:rPr>
              <a:t>-S</a:t>
            </a:r>
            <a:r>
              <a:rPr lang="en-US" altLang="zh-TW" sz="2800" dirty="0" smtClean="0"/>
              <a:t> </a:t>
            </a:r>
            <a:r>
              <a:rPr lang="en-US" altLang="zh-TW" sz="2800" dirty="0" smtClean="0">
                <a:solidFill>
                  <a:srgbClr val="FFC000"/>
                </a:solidFill>
              </a:rPr>
              <a:t>-j .text</a:t>
            </a:r>
            <a:r>
              <a:rPr lang="en-US" altLang="zh-TW" sz="2800" b="1" dirty="0" smtClean="0">
                <a:solidFill>
                  <a:srgbClr val="FFC000"/>
                </a:solidFill>
                <a:effectLst>
                  <a:outerShdw blurRad="38100" dist="38100" dir="2700000" algn="tl">
                    <a:srgbClr val="000000">
                      <a:alpha val="43137"/>
                    </a:srgbClr>
                  </a:outerShdw>
                </a:effectLst>
              </a:rPr>
              <a:t> </a:t>
            </a:r>
            <a:r>
              <a:rPr lang="en-US" altLang="zh-TW" sz="2800" b="1" dirty="0" smtClean="0">
                <a:solidFill>
                  <a:srgbClr val="FFFF00"/>
                </a:solidFill>
                <a:effectLst>
                  <a:outerShdw blurRad="38100" dist="38100" dir="2700000" algn="tl">
                    <a:srgbClr val="000000">
                      <a:alpha val="43137"/>
                    </a:srgbClr>
                  </a:outerShdw>
                </a:effectLst>
              </a:rPr>
              <a:t>-M intel </a:t>
            </a:r>
            <a:r>
              <a:rPr lang="en-US" altLang="zh-TW" sz="2800" dirty="0" err="1" smtClean="0"/>
              <a:t>helloCTFer</a:t>
            </a:r>
            <a:r>
              <a:rPr lang="zh-TW" altLang="en-US" sz="2800" dirty="0" smtClean="0"/>
              <a:t> </a:t>
            </a:r>
            <a:r>
              <a:rPr lang="en-US" altLang="zh-TW" sz="2800" dirty="0" smtClean="0">
                <a:solidFill>
                  <a:srgbClr val="FFC000"/>
                </a:solidFill>
              </a:rPr>
              <a:t>--</a:t>
            </a:r>
            <a:r>
              <a:rPr lang="en-US" altLang="zh-TW" sz="2800" dirty="0">
                <a:solidFill>
                  <a:srgbClr val="FFC000"/>
                </a:solidFill>
              </a:rPr>
              <a:t>no-show-raw-</a:t>
            </a:r>
            <a:r>
              <a:rPr lang="en-US" altLang="zh-TW" sz="2800" dirty="0" err="1">
                <a:solidFill>
                  <a:srgbClr val="FFC000"/>
                </a:solidFill>
              </a:rPr>
              <a:t>insn</a:t>
            </a:r>
            <a:r>
              <a:rPr lang="en-US" altLang="zh-TW" sz="2800" dirty="0">
                <a:solidFill>
                  <a:srgbClr val="FFC000"/>
                </a:solidFill>
              </a:rPr>
              <a:t> </a:t>
            </a:r>
            <a:r>
              <a:rPr lang="zh-TW" altLang="en-US" sz="2800" dirty="0" smtClean="0">
                <a:solidFill>
                  <a:srgbClr val="FFC000"/>
                </a:solidFill>
              </a:rPr>
              <a:t> </a:t>
            </a:r>
            <a:endParaRPr lang="zh-TW" altLang="en-US" dirty="0">
              <a:solidFill>
                <a:srgbClr val="FFC000"/>
              </a:solidFill>
            </a:endParaRPr>
          </a:p>
        </p:txBody>
      </p:sp>
      <p:sp>
        <p:nvSpPr>
          <p:cNvPr id="5" name="矩形 4"/>
          <p:cNvSpPr/>
          <p:nvPr/>
        </p:nvSpPr>
        <p:spPr>
          <a:xfrm>
            <a:off x="5120299" y="1690689"/>
            <a:ext cx="3395051" cy="4524315"/>
          </a:xfrm>
          <a:prstGeom prst="rect">
            <a:avLst/>
          </a:prstGeom>
          <a:solidFill>
            <a:schemeClr val="accent4">
              <a:lumMod val="20000"/>
              <a:lumOff val="80000"/>
            </a:schemeClr>
          </a:solidFill>
        </p:spPr>
        <p:txBody>
          <a:bodyPr wrap="square">
            <a:spAutoFit/>
          </a:bodyPr>
          <a:lstStyle/>
          <a:p>
            <a:r>
              <a:rPr lang="en-US" altLang="zh-TW" b="1" dirty="0">
                <a:effectLst>
                  <a:outerShdw blurRad="38100" dist="38100" dir="2700000" algn="tl">
                    <a:srgbClr val="000000">
                      <a:alpha val="43137"/>
                    </a:srgbClr>
                  </a:outerShdw>
                </a:effectLst>
              </a:rPr>
              <a:t> </a:t>
            </a:r>
            <a:r>
              <a:rPr lang="en-US" altLang="zh-TW" b="1" dirty="0" err="1">
                <a:effectLst>
                  <a:outerShdw blurRad="38100" dist="38100" dir="2700000" algn="tl">
                    <a:srgbClr val="000000">
                      <a:alpha val="43137"/>
                    </a:srgbClr>
                  </a:outerShdw>
                </a:effectLst>
              </a:rPr>
              <a:t>printf</a:t>
            </a:r>
            <a:r>
              <a:rPr lang="en-US" altLang="zh-TW" b="1" dirty="0">
                <a:effectLst>
                  <a:outerShdw blurRad="38100" dist="38100" dir="2700000" algn="tl">
                    <a:srgbClr val="000000">
                      <a:alpha val="43137"/>
                    </a:srgbClr>
                  </a:outerShdw>
                </a:effectLst>
              </a:rPr>
              <a:t>("Hello </a:t>
            </a:r>
            <a:r>
              <a:rPr lang="en-US" altLang="zh-TW" b="1" dirty="0" err="1">
                <a:effectLst>
                  <a:outerShdw blurRad="38100" dist="38100" dir="2700000" algn="tl">
                    <a:srgbClr val="000000">
                      <a:alpha val="43137"/>
                    </a:srgbClr>
                  </a:outerShdw>
                </a:effectLst>
              </a:rPr>
              <a:t>CTFer</a:t>
            </a:r>
            <a:r>
              <a:rPr lang="en-US" altLang="zh-TW" b="1" dirty="0">
                <a:effectLst>
                  <a:outerShdw blurRad="38100" dist="38100" dir="2700000" algn="tl">
                    <a:srgbClr val="000000">
                      <a:alpha val="43137"/>
                    </a:srgbClr>
                  </a:outerShdw>
                </a:effectLst>
              </a:rPr>
              <a:t>\n");</a:t>
            </a:r>
          </a:p>
          <a:p>
            <a:r>
              <a:rPr lang="en-US" altLang="zh-TW" dirty="0"/>
              <a:t> 5a9:	sub    esp,0xc</a:t>
            </a:r>
          </a:p>
          <a:p>
            <a:r>
              <a:rPr lang="en-US" altLang="zh-TW" dirty="0"/>
              <a:t> 5ac:	lea    </a:t>
            </a:r>
            <a:r>
              <a:rPr lang="en-US" altLang="zh-TW" dirty="0" err="1"/>
              <a:t>edx</a:t>
            </a:r>
            <a:r>
              <a:rPr lang="en-US" altLang="zh-TW" dirty="0"/>
              <a:t>,[eax-0x19b0]</a:t>
            </a:r>
          </a:p>
          <a:p>
            <a:r>
              <a:rPr lang="en-US" altLang="zh-TW" dirty="0"/>
              <a:t> 5b2:	push   </a:t>
            </a:r>
            <a:r>
              <a:rPr lang="en-US" altLang="zh-TW" dirty="0" err="1"/>
              <a:t>edx</a:t>
            </a:r>
            <a:endParaRPr lang="en-US" altLang="zh-TW" dirty="0"/>
          </a:p>
          <a:p>
            <a:r>
              <a:rPr lang="en-US" altLang="zh-TW" dirty="0"/>
              <a:t> 5b3:	</a:t>
            </a:r>
            <a:r>
              <a:rPr lang="en-US" altLang="zh-TW" dirty="0" err="1"/>
              <a:t>mov</a:t>
            </a:r>
            <a:r>
              <a:rPr lang="en-US" altLang="zh-TW" dirty="0"/>
              <a:t>    </a:t>
            </a:r>
            <a:r>
              <a:rPr lang="en-US" altLang="zh-TW" dirty="0" err="1"/>
              <a:t>ebx,eax</a:t>
            </a:r>
            <a:endParaRPr lang="en-US" altLang="zh-TW" dirty="0"/>
          </a:p>
          <a:p>
            <a:r>
              <a:rPr lang="en-US" altLang="zh-TW" dirty="0"/>
              <a:t> 5b5:	call   3f0 &lt;</a:t>
            </a:r>
            <a:r>
              <a:rPr lang="en-US" altLang="zh-TW" dirty="0" err="1"/>
              <a:t>puts@plt</a:t>
            </a:r>
            <a:r>
              <a:rPr lang="en-US" altLang="zh-TW" dirty="0"/>
              <a:t>&gt;</a:t>
            </a:r>
          </a:p>
          <a:p>
            <a:r>
              <a:rPr lang="en-US" altLang="zh-TW" dirty="0"/>
              <a:t> 5ba:	add    esp,0x10</a:t>
            </a:r>
          </a:p>
          <a:p>
            <a:r>
              <a:rPr lang="en-US" altLang="zh-TW" b="1" dirty="0">
                <a:effectLst>
                  <a:outerShdw blurRad="38100" dist="38100" dir="2700000" algn="tl">
                    <a:srgbClr val="000000">
                      <a:alpha val="43137"/>
                    </a:srgbClr>
                  </a:outerShdw>
                </a:effectLst>
              </a:rPr>
              <a:t>   return 0;</a:t>
            </a:r>
          </a:p>
          <a:p>
            <a:r>
              <a:rPr lang="en-US" altLang="zh-TW" dirty="0"/>
              <a:t> 5bd:	</a:t>
            </a:r>
            <a:r>
              <a:rPr lang="en-US" altLang="zh-TW" dirty="0" err="1"/>
              <a:t>mov</a:t>
            </a:r>
            <a:r>
              <a:rPr lang="en-US" altLang="zh-TW" dirty="0"/>
              <a:t>    eax,0x0</a:t>
            </a:r>
          </a:p>
          <a:p>
            <a:r>
              <a:rPr lang="en-US" altLang="zh-TW" dirty="0"/>
              <a:t>}</a:t>
            </a:r>
          </a:p>
          <a:p>
            <a:r>
              <a:rPr lang="en-US" altLang="zh-TW" dirty="0">
                <a:solidFill>
                  <a:srgbClr val="0070C0"/>
                </a:solidFill>
              </a:rPr>
              <a:t> 5c2:	lea    </a:t>
            </a:r>
            <a:r>
              <a:rPr lang="en-US" altLang="zh-TW" dirty="0" err="1">
                <a:solidFill>
                  <a:srgbClr val="0070C0"/>
                </a:solidFill>
              </a:rPr>
              <a:t>esp</a:t>
            </a:r>
            <a:r>
              <a:rPr lang="en-US" altLang="zh-TW" dirty="0">
                <a:solidFill>
                  <a:srgbClr val="0070C0"/>
                </a:solidFill>
              </a:rPr>
              <a:t>,[ebp-0x8]</a:t>
            </a:r>
          </a:p>
          <a:p>
            <a:r>
              <a:rPr lang="en-US" altLang="zh-TW" dirty="0">
                <a:solidFill>
                  <a:srgbClr val="0070C0"/>
                </a:solidFill>
              </a:rPr>
              <a:t> 5c5:	pop    </a:t>
            </a:r>
            <a:r>
              <a:rPr lang="en-US" altLang="zh-TW" dirty="0" err="1">
                <a:solidFill>
                  <a:srgbClr val="0070C0"/>
                </a:solidFill>
              </a:rPr>
              <a:t>ecx</a:t>
            </a:r>
            <a:endParaRPr lang="en-US" altLang="zh-TW" dirty="0">
              <a:solidFill>
                <a:srgbClr val="0070C0"/>
              </a:solidFill>
            </a:endParaRPr>
          </a:p>
          <a:p>
            <a:r>
              <a:rPr lang="en-US" altLang="zh-TW" dirty="0">
                <a:solidFill>
                  <a:srgbClr val="0070C0"/>
                </a:solidFill>
              </a:rPr>
              <a:t> 5c6:	pop    </a:t>
            </a:r>
            <a:r>
              <a:rPr lang="en-US" altLang="zh-TW" dirty="0" err="1">
                <a:solidFill>
                  <a:srgbClr val="0070C0"/>
                </a:solidFill>
              </a:rPr>
              <a:t>ebx</a:t>
            </a:r>
            <a:endParaRPr lang="en-US" altLang="zh-TW" dirty="0">
              <a:solidFill>
                <a:srgbClr val="0070C0"/>
              </a:solidFill>
            </a:endParaRPr>
          </a:p>
          <a:p>
            <a:r>
              <a:rPr lang="en-US" altLang="zh-TW" dirty="0">
                <a:solidFill>
                  <a:srgbClr val="0070C0"/>
                </a:solidFill>
              </a:rPr>
              <a:t> 5c7:	pop    </a:t>
            </a:r>
            <a:r>
              <a:rPr lang="en-US" altLang="zh-TW" dirty="0" err="1">
                <a:solidFill>
                  <a:srgbClr val="0070C0"/>
                </a:solidFill>
              </a:rPr>
              <a:t>ebp</a:t>
            </a:r>
            <a:endParaRPr lang="en-US" altLang="zh-TW" dirty="0">
              <a:solidFill>
                <a:srgbClr val="0070C0"/>
              </a:solidFill>
            </a:endParaRPr>
          </a:p>
          <a:p>
            <a:r>
              <a:rPr lang="en-US" altLang="zh-TW" dirty="0">
                <a:solidFill>
                  <a:srgbClr val="0070C0"/>
                </a:solidFill>
              </a:rPr>
              <a:t> 5c8:	lea    </a:t>
            </a:r>
            <a:r>
              <a:rPr lang="en-US" altLang="zh-TW" dirty="0" err="1">
                <a:solidFill>
                  <a:srgbClr val="0070C0"/>
                </a:solidFill>
              </a:rPr>
              <a:t>esp</a:t>
            </a:r>
            <a:r>
              <a:rPr lang="en-US" altLang="zh-TW" dirty="0">
                <a:solidFill>
                  <a:srgbClr val="0070C0"/>
                </a:solidFill>
              </a:rPr>
              <a:t>,[ecx-0x4]</a:t>
            </a:r>
          </a:p>
          <a:p>
            <a:r>
              <a:rPr lang="en-US" altLang="zh-TW" dirty="0">
                <a:solidFill>
                  <a:srgbClr val="0070C0"/>
                </a:solidFill>
              </a:rPr>
              <a:t> 5cb:	ret </a:t>
            </a:r>
            <a:endParaRPr lang="zh-TW" altLang="en-US" dirty="0">
              <a:solidFill>
                <a:srgbClr val="0070C0"/>
              </a:solidFill>
            </a:endParaRPr>
          </a:p>
        </p:txBody>
      </p:sp>
      <p:sp>
        <p:nvSpPr>
          <p:cNvPr id="6" name="矩形 5"/>
          <p:cNvSpPr/>
          <p:nvPr/>
        </p:nvSpPr>
        <p:spPr>
          <a:xfrm>
            <a:off x="305272" y="1011429"/>
            <a:ext cx="4572000" cy="3970318"/>
          </a:xfrm>
          <a:prstGeom prst="rect">
            <a:avLst/>
          </a:prstGeom>
          <a:solidFill>
            <a:schemeClr val="accent4">
              <a:lumMod val="20000"/>
              <a:lumOff val="80000"/>
            </a:schemeClr>
          </a:solidFill>
        </p:spPr>
        <p:txBody>
          <a:bodyPr>
            <a:spAutoFit/>
          </a:bodyPr>
          <a:lstStyle/>
          <a:p>
            <a:r>
              <a:rPr lang="en-US" altLang="zh-TW" dirty="0"/>
              <a:t>00000590 &lt;main&gt;:</a:t>
            </a:r>
          </a:p>
          <a:p>
            <a:r>
              <a:rPr lang="en-US" altLang="zh-TW" b="1" dirty="0">
                <a:effectLst>
                  <a:outerShdw blurRad="38100" dist="38100" dir="2700000" algn="tl">
                    <a:srgbClr val="000000">
                      <a:alpha val="43137"/>
                    </a:srgbClr>
                  </a:outerShdw>
                </a:effectLst>
              </a:rPr>
              <a:t>#include &lt;</a:t>
            </a:r>
            <a:r>
              <a:rPr lang="en-US" altLang="zh-TW" b="1" dirty="0" err="1">
                <a:effectLst>
                  <a:outerShdw blurRad="38100" dist="38100" dir="2700000" algn="tl">
                    <a:srgbClr val="000000">
                      <a:alpha val="43137"/>
                    </a:srgbClr>
                  </a:outerShdw>
                </a:effectLst>
              </a:rPr>
              <a:t>stdio.h</a:t>
            </a:r>
            <a:r>
              <a:rPr lang="en-US" altLang="zh-TW" b="1" dirty="0">
                <a:effectLst>
                  <a:outerShdw blurRad="38100" dist="38100" dir="2700000" algn="tl">
                    <a:srgbClr val="000000">
                      <a:alpha val="43137"/>
                    </a:srgbClr>
                  </a:outerShdw>
                </a:effectLst>
              </a:rPr>
              <a:t>&gt;</a:t>
            </a:r>
          </a:p>
          <a:p>
            <a:endParaRPr lang="en-US" altLang="zh-TW" b="1" dirty="0">
              <a:effectLst>
                <a:outerShdw blurRad="38100" dist="38100" dir="2700000" algn="tl">
                  <a:srgbClr val="000000">
                    <a:alpha val="43137"/>
                  </a:srgbClr>
                </a:outerShdw>
              </a:effectLst>
            </a:endParaRPr>
          </a:p>
          <a:p>
            <a:r>
              <a:rPr lang="en-US" altLang="zh-TW" b="1" dirty="0" err="1">
                <a:effectLst>
                  <a:outerShdw blurRad="38100" dist="38100" dir="2700000" algn="tl">
                    <a:srgbClr val="000000">
                      <a:alpha val="43137"/>
                    </a:srgbClr>
                  </a:outerShdw>
                </a:effectLst>
              </a:rPr>
              <a:t>int</a:t>
            </a:r>
            <a:r>
              <a:rPr lang="en-US" altLang="zh-TW" b="1" dirty="0">
                <a:effectLst>
                  <a:outerShdw blurRad="38100" dist="38100" dir="2700000" algn="tl">
                    <a:srgbClr val="000000">
                      <a:alpha val="43137"/>
                    </a:srgbClr>
                  </a:outerShdw>
                </a:effectLst>
              </a:rPr>
              <a:t> main()</a:t>
            </a:r>
          </a:p>
          <a:p>
            <a:r>
              <a:rPr lang="en-US" altLang="zh-TW" b="1" dirty="0">
                <a:effectLst>
                  <a:outerShdw blurRad="38100" dist="38100" dir="2700000" algn="tl">
                    <a:srgbClr val="000000">
                      <a:alpha val="43137"/>
                    </a:srgbClr>
                  </a:outerShdw>
                </a:effectLst>
              </a:rPr>
              <a:t>{</a:t>
            </a:r>
          </a:p>
          <a:p>
            <a:r>
              <a:rPr lang="en-US" altLang="zh-TW" dirty="0"/>
              <a:t> 590:	lea    </a:t>
            </a:r>
            <a:r>
              <a:rPr lang="en-US" altLang="zh-TW" dirty="0" err="1"/>
              <a:t>ecx</a:t>
            </a:r>
            <a:r>
              <a:rPr lang="en-US" altLang="zh-TW" dirty="0"/>
              <a:t>,[esp+0x4]</a:t>
            </a:r>
          </a:p>
          <a:p>
            <a:r>
              <a:rPr lang="en-US" altLang="zh-TW" dirty="0"/>
              <a:t> 594:	and    esp,0xfffffff0</a:t>
            </a:r>
          </a:p>
          <a:p>
            <a:r>
              <a:rPr lang="en-US" altLang="zh-TW" dirty="0"/>
              <a:t> 597:	push   DWORD PTR [ecx-0x4]</a:t>
            </a:r>
          </a:p>
          <a:p>
            <a:r>
              <a:rPr lang="en-US" altLang="zh-TW" b="1" dirty="0">
                <a:solidFill>
                  <a:srgbClr val="7030A0"/>
                </a:solidFill>
                <a:effectLst>
                  <a:outerShdw blurRad="38100" dist="38100" dir="2700000" algn="tl">
                    <a:srgbClr val="000000">
                      <a:alpha val="43137"/>
                    </a:srgbClr>
                  </a:outerShdw>
                </a:effectLst>
              </a:rPr>
              <a:t> 59a:	push   </a:t>
            </a:r>
            <a:r>
              <a:rPr lang="en-US" altLang="zh-TW" b="1" dirty="0" err="1">
                <a:solidFill>
                  <a:srgbClr val="7030A0"/>
                </a:solidFill>
                <a:effectLst>
                  <a:outerShdw blurRad="38100" dist="38100" dir="2700000" algn="tl">
                    <a:srgbClr val="000000">
                      <a:alpha val="43137"/>
                    </a:srgbClr>
                  </a:outerShdw>
                </a:effectLst>
              </a:rPr>
              <a:t>ebp</a:t>
            </a:r>
            <a:endParaRPr lang="en-US" altLang="zh-TW" b="1" dirty="0">
              <a:solidFill>
                <a:srgbClr val="7030A0"/>
              </a:solidFill>
              <a:effectLst>
                <a:outerShdw blurRad="38100" dist="38100" dir="2700000" algn="tl">
                  <a:srgbClr val="000000">
                    <a:alpha val="43137"/>
                  </a:srgbClr>
                </a:outerShdw>
              </a:effectLst>
            </a:endParaRPr>
          </a:p>
          <a:p>
            <a:r>
              <a:rPr lang="en-US" altLang="zh-TW" b="1" dirty="0">
                <a:solidFill>
                  <a:srgbClr val="7030A0"/>
                </a:solidFill>
                <a:effectLst>
                  <a:outerShdw blurRad="38100" dist="38100" dir="2700000" algn="tl">
                    <a:srgbClr val="000000">
                      <a:alpha val="43137"/>
                    </a:srgbClr>
                  </a:outerShdw>
                </a:effectLst>
              </a:rPr>
              <a:t> 59b:	</a:t>
            </a:r>
            <a:r>
              <a:rPr lang="en-US" altLang="zh-TW" b="1" dirty="0" err="1">
                <a:solidFill>
                  <a:srgbClr val="7030A0"/>
                </a:solidFill>
                <a:effectLst>
                  <a:outerShdw blurRad="38100" dist="38100" dir="2700000" algn="tl">
                    <a:srgbClr val="000000">
                      <a:alpha val="43137"/>
                    </a:srgbClr>
                  </a:outerShdw>
                </a:effectLst>
              </a:rPr>
              <a:t>mov</a:t>
            </a:r>
            <a:r>
              <a:rPr lang="en-US" altLang="zh-TW" b="1" dirty="0">
                <a:solidFill>
                  <a:srgbClr val="7030A0"/>
                </a:solidFill>
                <a:effectLst>
                  <a:outerShdw blurRad="38100" dist="38100" dir="2700000" algn="tl">
                    <a:srgbClr val="000000">
                      <a:alpha val="43137"/>
                    </a:srgbClr>
                  </a:outerShdw>
                </a:effectLst>
              </a:rPr>
              <a:t>    </a:t>
            </a:r>
            <a:r>
              <a:rPr lang="en-US" altLang="zh-TW" b="1" dirty="0" err="1">
                <a:solidFill>
                  <a:srgbClr val="7030A0"/>
                </a:solidFill>
                <a:effectLst>
                  <a:outerShdw blurRad="38100" dist="38100" dir="2700000" algn="tl">
                    <a:srgbClr val="000000">
                      <a:alpha val="43137"/>
                    </a:srgbClr>
                  </a:outerShdw>
                </a:effectLst>
              </a:rPr>
              <a:t>ebp,esp</a:t>
            </a:r>
            <a:endParaRPr lang="en-US" altLang="zh-TW" b="1" dirty="0">
              <a:solidFill>
                <a:srgbClr val="7030A0"/>
              </a:solidFill>
              <a:effectLst>
                <a:outerShdw blurRad="38100" dist="38100" dir="2700000" algn="tl">
                  <a:srgbClr val="000000">
                    <a:alpha val="43137"/>
                  </a:srgbClr>
                </a:outerShdw>
              </a:effectLst>
            </a:endParaRPr>
          </a:p>
          <a:p>
            <a:r>
              <a:rPr lang="en-US" altLang="zh-TW" dirty="0"/>
              <a:t> 59d:	push   </a:t>
            </a:r>
            <a:r>
              <a:rPr lang="en-US" altLang="zh-TW" dirty="0" err="1"/>
              <a:t>ebx</a:t>
            </a:r>
            <a:endParaRPr lang="en-US" altLang="zh-TW" dirty="0"/>
          </a:p>
          <a:p>
            <a:r>
              <a:rPr lang="en-US" altLang="zh-TW" dirty="0"/>
              <a:t> 59e:	push   </a:t>
            </a:r>
            <a:r>
              <a:rPr lang="en-US" altLang="zh-TW" dirty="0" err="1"/>
              <a:t>ecx</a:t>
            </a:r>
            <a:endParaRPr lang="en-US" altLang="zh-TW" dirty="0"/>
          </a:p>
          <a:p>
            <a:r>
              <a:rPr lang="en-US" altLang="zh-TW" dirty="0"/>
              <a:t> 59f:	call   5cc &lt;__x86.get_pc_thunk.ax&gt;</a:t>
            </a:r>
          </a:p>
          <a:p>
            <a:r>
              <a:rPr lang="en-US" altLang="zh-TW" dirty="0"/>
              <a:t> 5a4:	add    eax,0x1a5c</a:t>
            </a:r>
          </a:p>
        </p:txBody>
      </p:sp>
    </p:spTree>
    <p:extLst>
      <p:ext uri="{BB962C8B-B14F-4D97-AF65-F5344CB8AC3E}">
        <p14:creationId xmlns:p14="http://schemas.microsoft.com/office/powerpoint/2010/main" val="2735628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t/6g4g4bj6ck611o</a:t>
            </a:r>
            <a:endParaRPr lang="zh-TW" altLang="en-US" dirty="0"/>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Summary</a:t>
            </a:r>
          </a:p>
          <a:p>
            <a:pPr algn="ctr"/>
            <a:r>
              <a:rPr lang="zh-TW" altLang="en-US" sz="4800" dirty="0" smtClean="0"/>
              <a:t>總結</a:t>
            </a:r>
            <a:endParaRPr lang="en-US" altLang="zh-TW" sz="4800" dirty="0" smtClean="0"/>
          </a:p>
          <a:p>
            <a:pPr algn="ctr"/>
            <a:endParaRPr lang="en-US" altLang="zh-TW" sz="4800" dirty="0"/>
          </a:p>
          <a:p>
            <a:pPr algn="ctr"/>
            <a:r>
              <a:rPr lang="en-US" altLang="zh-TW" sz="4800" dirty="0" smtClean="0"/>
              <a:t>ELF</a:t>
            </a:r>
            <a:r>
              <a:rPr lang="zh-TW" altLang="en-US" sz="4800" dirty="0" smtClean="0"/>
              <a:t>結構</a:t>
            </a:r>
            <a:endParaRPr lang="zh-TW" altLang="en-US" sz="4800" dirty="0"/>
          </a:p>
        </p:txBody>
      </p:sp>
    </p:spTree>
    <p:extLst>
      <p:ext uri="{BB962C8B-B14F-4D97-AF65-F5344CB8AC3E}">
        <p14:creationId xmlns:p14="http://schemas.microsoft.com/office/powerpoint/2010/main" val="1502269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01443209"/>
              </p:ext>
            </p:extLst>
          </p:nvPr>
        </p:nvGraphicFramePr>
        <p:xfrm>
          <a:off x="628650" y="365126"/>
          <a:ext cx="8714526" cy="6070600"/>
        </p:xfrm>
        <a:graphic>
          <a:graphicData uri="http://schemas.openxmlformats.org/drawingml/2006/table">
            <a:tbl>
              <a:tblPr firstRow="1" bandRow="1">
                <a:tableStyleId>{5C22544A-7EE6-4342-B048-85BDC9FD1C3A}</a:tableStyleId>
              </a:tblPr>
              <a:tblGrid>
                <a:gridCol w="1263524"/>
                <a:gridCol w="7451002"/>
              </a:tblGrid>
              <a:tr h="370840">
                <a:tc>
                  <a:txBody>
                    <a:bodyPr/>
                    <a:lstStyle/>
                    <a:p>
                      <a:r>
                        <a:rPr lang="zh-TW" altLang="en-US" dirty="0" smtClean="0"/>
                        <a:t>區段</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說明</a:t>
                      </a:r>
                    </a:p>
                    <a:p>
                      <a:endParaRPr lang="zh-TW" altLang="en-US" dirty="0"/>
                    </a:p>
                  </a:txBody>
                  <a:tcPr/>
                </a:tc>
              </a:tr>
              <a:tr h="370840">
                <a:tc>
                  <a:txBody>
                    <a:bodyPr/>
                    <a:lstStyle/>
                    <a:p>
                      <a:r>
                        <a:rPr lang="en-US" altLang="zh-TW" dirty="0" smtClean="0"/>
                        <a:t>.</a:t>
                      </a:r>
                      <a:r>
                        <a:rPr lang="en-US" altLang="zh-TW" dirty="0" err="1" smtClean="0"/>
                        <a:t>bss</a:t>
                      </a:r>
                      <a:r>
                        <a:rPr lang="en-US" altLang="zh-TW" dirty="0" smtClean="0"/>
                        <a:t> </a:t>
                      </a:r>
                      <a:endParaRPr lang="zh-TW" altLang="en-US" dirty="0"/>
                    </a:p>
                  </a:txBody>
                  <a:tcPr/>
                </a:tc>
                <a:tc>
                  <a:txBody>
                    <a:bodyPr/>
                    <a:lstStyle/>
                    <a:p>
                      <a:r>
                        <a:rPr lang="zh-TW" altLang="en-US" dirty="0" smtClean="0"/>
                        <a:t>程式中</a:t>
                      </a:r>
                      <a:r>
                        <a:rPr lang="zh-TW" altLang="en-US" b="1" dirty="0" smtClean="0">
                          <a:solidFill>
                            <a:srgbClr val="FF0000"/>
                          </a:solidFill>
                          <a:effectLst>
                            <a:outerShdw blurRad="38100" dist="38100" dir="2700000" algn="tl">
                              <a:srgbClr val="000000">
                                <a:alpha val="43137"/>
                              </a:srgbClr>
                            </a:outerShdw>
                          </a:effectLst>
                        </a:rPr>
                        <a:t>未初始化的資料</a:t>
                      </a:r>
                      <a:r>
                        <a:rPr lang="zh-TW" altLang="en-US" dirty="0" smtClean="0"/>
                        <a:t>。這個區段在程式被運行時，在記憶體中會被歸零。這個區段本書不佔用磁碟空間，它的屬性為</a:t>
                      </a:r>
                      <a:r>
                        <a:rPr lang="en-US" altLang="zh-TW" dirty="0" smtClean="0"/>
                        <a:t>SHT NOBITS </a:t>
                      </a:r>
                    </a:p>
                  </a:txBody>
                  <a:tcPr/>
                </a:tc>
              </a:tr>
              <a:tr h="370840">
                <a:tc>
                  <a:txBody>
                    <a:bodyPr/>
                    <a:lstStyle/>
                    <a:p>
                      <a:r>
                        <a:rPr lang="en-US" altLang="zh-TW" dirty="0" smtClean="0"/>
                        <a:t>.comment </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存放的是編譯器版本資訊 </a:t>
                      </a:r>
                      <a:r>
                        <a:rPr lang="en-US" altLang="zh-TW" dirty="0" smtClean="0"/>
                        <a:t>version control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比如字串：”</a:t>
                      </a:r>
                      <a:r>
                        <a:rPr lang="en-US" altLang="zh-TW" dirty="0" smtClean="0"/>
                        <a:t>GCC: (GNU) 4.2.0"</a:t>
                      </a:r>
                      <a:endParaRPr lang="zh-TW" altLang="en-US" dirty="0" smtClean="0"/>
                    </a:p>
                  </a:txBody>
                  <a:tcPr/>
                </a:tc>
              </a:tr>
              <a:tr h="370840">
                <a:tc>
                  <a:txBody>
                    <a:bodyPr/>
                    <a:lstStyle/>
                    <a:p>
                      <a:r>
                        <a:rPr lang="en-US" altLang="zh-TW" dirty="0" smtClean="0"/>
                        <a:t>.data </a:t>
                      </a:r>
                      <a:endParaRPr lang="zh-TW" altLang="en-US" dirty="0"/>
                    </a:p>
                  </a:txBody>
                  <a:tcPr/>
                </a:tc>
                <a:tc>
                  <a:txBody>
                    <a:bodyPr/>
                    <a:lstStyle/>
                    <a:p>
                      <a:r>
                        <a:rPr lang="zh-TW" altLang="en-US" dirty="0" smtClean="0"/>
                        <a:t>程式中</a:t>
                      </a:r>
                      <a:r>
                        <a:rPr lang="zh-TW" altLang="en-US" b="1" dirty="0" smtClean="0">
                          <a:solidFill>
                            <a:srgbClr val="FF0000"/>
                          </a:solidFill>
                          <a:effectLst>
                            <a:outerShdw blurRad="38100" dist="38100" dir="2700000" algn="tl">
                              <a:srgbClr val="000000">
                                <a:alpha val="43137"/>
                              </a:srgbClr>
                            </a:outerShdw>
                          </a:effectLst>
                        </a:rPr>
                        <a:t>初始化的資料</a:t>
                      </a:r>
                      <a:r>
                        <a:rPr lang="zh-TW" altLang="en-US" dirty="0" smtClean="0"/>
                        <a:t>，主要是已初胎化的全域變數、靜態變數</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.data1</a:t>
                      </a:r>
                      <a:endParaRPr lang="zh-TW" altLang="en-US" dirty="0" smtClean="0"/>
                    </a:p>
                  </a:txBody>
                  <a:tcPr/>
                </a:tc>
                <a:tc>
                  <a:txBody>
                    <a:bodyPr/>
                    <a:lstStyle/>
                    <a:p>
                      <a:endParaRPr lang="zh-TW" altLang="en-US" dirty="0"/>
                    </a:p>
                  </a:txBody>
                  <a:tcPr/>
                </a:tc>
              </a:tr>
              <a:tr h="370840">
                <a:tc>
                  <a:txBody>
                    <a:bodyPr/>
                    <a:lstStyle/>
                    <a:p>
                      <a:r>
                        <a:rPr lang="en-US" altLang="zh-TW" dirty="0" smtClean="0"/>
                        <a:t>.debug </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除錯資訊</a:t>
                      </a:r>
                      <a:r>
                        <a:rPr lang="en-US" altLang="zh-TW" dirty="0" smtClean="0"/>
                        <a:t>information for symbolic debugging. The contents are unspecified</a:t>
                      </a:r>
                    </a:p>
                  </a:txBody>
                  <a:tcPr/>
                </a:tc>
              </a:tr>
              <a:tr h="370840">
                <a:tc>
                  <a:txBody>
                    <a:bodyPr/>
                    <a:lstStyle/>
                    <a:p>
                      <a:r>
                        <a:rPr lang="en-US" altLang="zh-TW" b="1" dirty="0" smtClean="0">
                          <a:solidFill>
                            <a:schemeClr val="tx1"/>
                          </a:solidFill>
                          <a:effectLst>
                            <a:outerShdw blurRad="38100" dist="38100" dir="2700000" algn="tl">
                              <a:srgbClr val="000000">
                                <a:alpha val="43137"/>
                              </a:srgbClr>
                            </a:outerShdw>
                          </a:effectLst>
                        </a:rPr>
                        <a:t>.dynamic </a:t>
                      </a:r>
                      <a:endParaRPr lang="zh-TW" altLang="en-US" b="1" dirty="0">
                        <a:solidFill>
                          <a:schemeClr val="tx1"/>
                        </a:solidFill>
                        <a:effectLst>
                          <a:outerShdw blurRad="38100" dist="38100" dir="2700000" algn="tl">
                            <a:srgbClr val="000000">
                              <a:alpha val="43137"/>
                            </a:srgbClr>
                          </a:outerShdw>
                        </a:effectLst>
                      </a:endParaRPr>
                    </a:p>
                  </a:txBody>
                  <a:tcPr/>
                </a:tc>
                <a:tc>
                  <a:txBody>
                    <a:bodyPr/>
                    <a:lstStyle/>
                    <a:p>
                      <a:r>
                        <a:rPr lang="zh-TW" altLang="en-US" dirty="0" smtClean="0"/>
                        <a:t>動態連結資訊</a:t>
                      </a:r>
                      <a:r>
                        <a:rPr lang="en-US" altLang="zh-TW" dirty="0" smtClean="0"/>
                        <a:t>dynamic linking information</a:t>
                      </a:r>
                      <a:endParaRPr lang="zh-TW" altLang="en-US" dirty="0"/>
                    </a:p>
                  </a:txBody>
                  <a:tcPr/>
                </a:tc>
              </a:tr>
              <a:tr h="370840">
                <a:tc>
                  <a:txBody>
                    <a:bodyPr/>
                    <a:lstStyle/>
                    <a:p>
                      <a:r>
                        <a:rPr lang="en-US" altLang="zh-TW" dirty="0" smtClean="0"/>
                        <a:t>.</a:t>
                      </a:r>
                      <a:r>
                        <a:rPr lang="en-US" altLang="zh-TW" b="1" dirty="0" err="1" smtClean="0">
                          <a:solidFill>
                            <a:srgbClr val="7030A0"/>
                          </a:solidFill>
                          <a:effectLst>
                            <a:outerShdw blurRad="38100" dist="38100" dir="2700000" algn="tl">
                              <a:srgbClr val="000000">
                                <a:alpha val="43137"/>
                              </a:srgbClr>
                            </a:outerShdw>
                          </a:effectLst>
                        </a:rPr>
                        <a:t>dyn</a:t>
                      </a:r>
                      <a:r>
                        <a:rPr lang="en-US" altLang="zh-TW" dirty="0" err="1" smtClean="0"/>
                        <a:t>str</a:t>
                      </a:r>
                      <a:endParaRPr lang="zh-TW" altLang="en-US" dirty="0"/>
                    </a:p>
                  </a:txBody>
                  <a:tcPr/>
                </a:tc>
                <a:tc>
                  <a:txBody>
                    <a:bodyPr/>
                    <a:lstStyle/>
                    <a:p>
                      <a:r>
                        <a:rPr lang="zh-TW" altLang="en-US" dirty="0" smtClean="0"/>
                        <a:t>動態連結時的字串表，主要是動態連結符號的符號名</a:t>
                      </a:r>
                      <a:endParaRPr lang="zh-TW" altLang="en-US" dirty="0"/>
                    </a:p>
                  </a:txBody>
                  <a:tcPr/>
                </a:tc>
              </a:tr>
              <a:tr h="370840">
                <a:tc>
                  <a:txBody>
                    <a:bodyPr/>
                    <a:lstStyle/>
                    <a:p>
                      <a:r>
                        <a:rPr lang="en-US" altLang="zh-TW" dirty="0" smtClean="0"/>
                        <a:t>.</a:t>
                      </a:r>
                      <a:r>
                        <a:rPr lang="en-US" altLang="zh-TW" b="1" dirty="0" err="1" smtClean="0">
                          <a:solidFill>
                            <a:srgbClr val="7030A0"/>
                          </a:solidFill>
                          <a:effectLst>
                            <a:outerShdw blurRad="38100" dist="38100" dir="2700000" algn="tl">
                              <a:srgbClr val="000000">
                                <a:alpha val="43137"/>
                              </a:srgbClr>
                            </a:outerShdw>
                          </a:effectLst>
                        </a:rPr>
                        <a:t>dyn</a:t>
                      </a:r>
                      <a:r>
                        <a:rPr lang="en-US" altLang="zh-TW" b="1" dirty="0" err="1" smtClean="0">
                          <a:solidFill>
                            <a:srgbClr val="FF0000"/>
                          </a:solidFill>
                          <a:effectLst>
                            <a:outerShdw blurRad="38100" dist="38100" dir="2700000" algn="tl">
                              <a:srgbClr val="000000">
                                <a:alpha val="43137"/>
                              </a:srgbClr>
                            </a:outerShdw>
                          </a:effectLst>
                        </a:rPr>
                        <a:t>sym</a:t>
                      </a:r>
                      <a:r>
                        <a:rPr lang="en-US" altLang="zh-TW" dirty="0" smtClean="0"/>
                        <a:t> </a:t>
                      </a:r>
                      <a:endParaRPr lang="zh-TW" altLang="en-US" dirty="0"/>
                    </a:p>
                  </a:txBody>
                  <a:tcPr/>
                </a:tc>
                <a:tc>
                  <a:txBody>
                    <a:bodyPr/>
                    <a:lstStyle/>
                    <a:p>
                      <a:r>
                        <a:rPr lang="zh-TW" altLang="en-US" dirty="0" smtClean="0"/>
                        <a:t>動態連結時的符號表，主要用於保存動態連結時的符號</a:t>
                      </a:r>
                      <a:endParaRPr lang="zh-TW" altLang="en-US" dirty="0"/>
                    </a:p>
                  </a:txBody>
                  <a:tcPr/>
                </a:tc>
              </a:tr>
              <a:tr h="370840">
                <a:tc>
                  <a:txBody>
                    <a:bodyPr/>
                    <a:lstStyle/>
                    <a:p>
                      <a:r>
                        <a:rPr lang="en-US" altLang="zh-TW" dirty="0" smtClean="0"/>
                        <a:t>.</a:t>
                      </a:r>
                      <a:r>
                        <a:rPr lang="en-US" altLang="zh-TW" dirty="0" err="1" smtClean="0"/>
                        <a:t>fini</a:t>
                      </a:r>
                      <a:r>
                        <a:rPr lang="en-US" altLang="zh-TW" dirty="0" smtClean="0"/>
                        <a:t> </a:t>
                      </a:r>
                      <a:endParaRPr lang="zh-TW" altLang="en-US" dirty="0"/>
                    </a:p>
                  </a:txBody>
                  <a:tcPr/>
                </a:tc>
                <a:tc>
                  <a:txBody>
                    <a:bodyPr/>
                    <a:lstStyle/>
                    <a:p>
                      <a:r>
                        <a:rPr lang="zh-TW" altLang="en-US" dirty="0" smtClean="0"/>
                        <a:t>程式退出時執行的程式碼，這些程式碼晚於</a:t>
                      </a:r>
                      <a:r>
                        <a:rPr lang="en-US" altLang="zh-TW" dirty="0" smtClean="0"/>
                        <a:t>main </a:t>
                      </a:r>
                      <a:r>
                        <a:rPr lang="zh-TW" altLang="en-US" dirty="0" smtClean="0"/>
                        <a:t>函式執行，多數被用作貫作</a:t>
                      </a:r>
                      <a:r>
                        <a:rPr lang="en-US" altLang="zh-TW" dirty="0" smtClean="0"/>
                        <a:t>C</a:t>
                      </a:r>
                      <a:r>
                        <a:rPr lang="zh-TW" altLang="en-US" dirty="0" smtClean="0"/>
                        <a:t>＋＋全</a:t>
                      </a:r>
                    </a:p>
                    <a:p>
                      <a:r>
                        <a:rPr lang="zh-TW" altLang="en-US" dirty="0" smtClean="0"/>
                        <a:t>域解構。</a:t>
                      </a:r>
                      <a:endParaRPr lang="zh-TW" altLang="en-US" dirty="0"/>
                    </a:p>
                  </a:txBody>
                  <a:tcPr/>
                </a:tc>
              </a:tr>
              <a:tr h="370840">
                <a:tc>
                  <a:txBody>
                    <a:bodyPr/>
                    <a:lstStyle/>
                    <a:p>
                      <a:r>
                        <a:rPr lang="en-US" altLang="zh-TW" dirty="0" smtClean="0"/>
                        <a:t>.</a:t>
                      </a:r>
                      <a:r>
                        <a:rPr lang="en-US" altLang="zh-TW" dirty="0" err="1" smtClean="0"/>
                        <a:t>fini</a:t>
                      </a:r>
                      <a:r>
                        <a:rPr lang="en-US" altLang="zh-TW" dirty="0" smtClean="0"/>
                        <a:t> array </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包含一些程式或共用物件退出時須要執行的函式指標</a:t>
                      </a:r>
                    </a:p>
                    <a:p>
                      <a:endParaRPr lang="zh-TW" altLang="en-US" dirty="0"/>
                    </a:p>
                  </a:txBody>
                  <a:tcPr/>
                </a:tc>
              </a:tr>
              <a:tr h="370840">
                <a:tc>
                  <a:txBody>
                    <a:bodyPr/>
                    <a:lstStyle/>
                    <a:p>
                      <a:r>
                        <a:rPr lang="en-US" altLang="zh-TW" dirty="0" smtClean="0"/>
                        <a:t>.hash </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符號表的雜湊表，主要用於加快符號搜尋</a:t>
                      </a:r>
                    </a:p>
                  </a:txBody>
                  <a:tcPr/>
                </a:tc>
              </a:tr>
            </a:tbl>
          </a:graphicData>
        </a:graphic>
      </p:graphicFrame>
    </p:spTree>
    <p:extLst>
      <p:ext uri="{BB962C8B-B14F-4D97-AF65-F5344CB8AC3E}">
        <p14:creationId xmlns:p14="http://schemas.microsoft.com/office/powerpoint/2010/main" val="2991384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nvPr>
        </p:nvGraphicFramePr>
        <p:xfrm>
          <a:off x="260954" y="1000922"/>
          <a:ext cx="8802098" cy="5628640"/>
        </p:xfrm>
        <a:graphic>
          <a:graphicData uri="http://schemas.openxmlformats.org/drawingml/2006/table">
            <a:tbl>
              <a:tblPr firstRow="1" bandRow="1">
                <a:tableStyleId>{5C22544A-7EE6-4342-B048-85BDC9FD1C3A}</a:tableStyleId>
              </a:tblPr>
              <a:tblGrid>
                <a:gridCol w="1334305"/>
                <a:gridCol w="7467793"/>
              </a:tblGrid>
              <a:tr h="370840">
                <a:tc>
                  <a:txBody>
                    <a:bodyPr/>
                    <a:lstStyle/>
                    <a:p>
                      <a:r>
                        <a:rPr lang="zh-TW" altLang="en-US" dirty="0" smtClean="0"/>
                        <a:t>區段</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說明</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init</a:t>
                      </a:r>
                      <a:endParaRPr lang="en-US" altLang="zh-TW" sz="1200" dirty="0" smtClean="0"/>
                    </a:p>
                  </a:txBody>
                  <a:tcPr/>
                </a:tc>
                <a:tc>
                  <a:txBody>
                    <a:bodyPr/>
                    <a:lstStyle/>
                    <a:p>
                      <a:r>
                        <a:rPr lang="zh-TW" altLang="en-US" sz="1200" dirty="0" smtClean="0"/>
                        <a:t>程式執行前的初始化程式碼，這些程式碼早於</a:t>
                      </a:r>
                      <a:r>
                        <a:rPr lang="en-US" altLang="zh-TW" sz="1200" dirty="0" smtClean="0"/>
                        <a:t>main </a:t>
                      </a:r>
                      <a:r>
                        <a:rPr lang="zh-TW" altLang="en-US" sz="1200" dirty="0" smtClean="0"/>
                        <a:t>函式被執行，多數時被用於實作</a:t>
                      </a:r>
                      <a:r>
                        <a:rPr lang="en-US" altLang="zh-TW" sz="1200" dirty="0" smtClean="0"/>
                        <a:t>C++</a:t>
                      </a:r>
                      <a:r>
                        <a:rPr lang="zh-TW" altLang="en-US" sz="1200" dirty="0" smtClean="0"/>
                        <a:t>全域建構</a:t>
                      </a:r>
                      <a:endParaRPr lang="zh-TW" altLang="en-US" sz="1200" dirty="0"/>
                    </a:p>
                  </a:txBody>
                  <a:tcPr/>
                </a:tc>
              </a:tr>
              <a:tr h="370840">
                <a:tc>
                  <a:txBody>
                    <a:bodyPr/>
                    <a:lstStyle/>
                    <a:p>
                      <a:r>
                        <a:rPr lang="en-US" altLang="zh-TW" sz="1200" dirty="0" smtClean="0"/>
                        <a:t>.</a:t>
                      </a:r>
                      <a:r>
                        <a:rPr lang="en-US" altLang="zh-TW" sz="1200" dirty="0" err="1" smtClean="0"/>
                        <a:t>init</a:t>
                      </a:r>
                      <a:r>
                        <a:rPr lang="en-US" altLang="zh-TW" sz="1200" dirty="0" smtClean="0"/>
                        <a:t> array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包含一些程式或共用物件剛開始初始化時所須要執行的函式指標</a:t>
                      </a:r>
                    </a:p>
                  </a:txBody>
                  <a:tcPr/>
                </a:tc>
              </a:tr>
              <a:tr h="370840">
                <a:tc>
                  <a:txBody>
                    <a:bodyPr/>
                    <a:lstStyle/>
                    <a:p>
                      <a:r>
                        <a:rPr lang="en-US" altLang="zh-TW" sz="1200" dirty="0" smtClean="0"/>
                        <a:t>.</a:t>
                      </a:r>
                      <a:r>
                        <a:rPr lang="en-US" altLang="zh-TW" sz="1200" dirty="0" err="1" smtClean="0"/>
                        <a:t>interp</a:t>
                      </a:r>
                      <a:endParaRPr lang="zh-TW" altLang="en-US" sz="1200" dirty="0"/>
                    </a:p>
                  </a:txBody>
                  <a:tcPr/>
                </a:tc>
                <a:tc>
                  <a:txBody>
                    <a:bodyPr/>
                    <a:lstStyle/>
                    <a:p>
                      <a:r>
                        <a:rPr lang="zh-TW" altLang="en-US" sz="1200" dirty="0" smtClean="0"/>
                        <a:t>動態連結器的路徑</a:t>
                      </a:r>
                      <a:endParaRPr lang="zh-TW" altLang="en-US" sz="1200" dirty="0"/>
                    </a:p>
                  </a:txBody>
                  <a:tcPr/>
                </a:tc>
              </a:tr>
              <a:tr h="370840">
                <a:tc>
                  <a:txBody>
                    <a:bodyPr/>
                    <a:lstStyle/>
                    <a:p>
                      <a:r>
                        <a:rPr lang="en-US" altLang="zh-TW" sz="1200" dirty="0" smtClean="0"/>
                        <a:t>.line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包含了除錯時用的行號資訊，主要表示機器程式碼與原始碼行號之間的對應關係</a:t>
                      </a:r>
                      <a:endParaRPr lang="en-US" altLang="zh-TW"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除錯時的行號表，即原始碼行號與編譯後指令的對應表</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.note</a:t>
                      </a:r>
                    </a:p>
                  </a:txBody>
                  <a:tcPr/>
                </a:tc>
                <a:tc>
                  <a:txBody>
                    <a:bodyPr/>
                    <a:lstStyle/>
                    <a:p>
                      <a:r>
                        <a:rPr lang="zh-TW" altLang="en-US" sz="1200" dirty="0" smtClean="0"/>
                        <a:t>額外的編譯器資訊</a:t>
                      </a:r>
                      <a:r>
                        <a:rPr lang="en-US" altLang="zh-TW" sz="1200" dirty="0" smtClean="0"/>
                        <a:t>!</a:t>
                      </a:r>
                    </a:p>
                    <a:p>
                      <a:r>
                        <a:rPr lang="zh-TW" altLang="en-US" sz="1200" dirty="0" smtClean="0"/>
                        <a:t>編譯器、連結器或作業系統</a:t>
                      </a:r>
                      <a:r>
                        <a:rPr lang="zh-TW" altLang="en-US" sz="1200" dirty="0" smtClean="0">
                          <a:solidFill>
                            <a:srgbClr val="FF0000"/>
                          </a:solidFill>
                          <a:effectLst>
                            <a:outerShdw blurRad="38100" dist="38100" dir="2700000" algn="tl">
                              <a:srgbClr val="000000">
                                <a:alpha val="43137"/>
                              </a:srgbClr>
                            </a:outerShdw>
                          </a:effectLst>
                        </a:rPr>
                        <a:t>廠商</a:t>
                      </a:r>
                      <a:r>
                        <a:rPr lang="zh-TW" altLang="en-US" sz="1200" dirty="0" smtClean="0"/>
                        <a:t>可能會在裡面保存程式相關的額外資訊，這個屬於平台相關的</a:t>
                      </a:r>
                      <a:r>
                        <a:rPr lang="en-US" altLang="zh-TW" sz="1200" dirty="0" smtClean="0"/>
                        <a:t>!</a:t>
                      </a:r>
                      <a:r>
                        <a:rPr lang="zh-TW" altLang="en-US" sz="1200" dirty="0" smtClean="0"/>
                        <a:t> 比如程式的公司名、發佈版本號等</a:t>
                      </a:r>
                      <a:endParaRPr lang="en-US" altLang="zh-TW" sz="1200" dirty="0" smtClean="0"/>
                    </a:p>
                    <a:p>
                      <a:r>
                        <a:rPr lang="en-US" altLang="zh-TW" sz="1200" dirty="0" smtClean="0"/>
                        <a:t>information in the “Note Section” format</a:t>
                      </a:r>
                    </a:p>
                    <a:p>
                      <a:r>
                        <a:rPr lang="en-US" altLang="zh-TW" sz="1200" dirty="0" err="1" smtClean="0"/>
                        <a:t>OpenBSD</a:t>
                      </a:r>
                      <a:r>
                        <a:rPr lang="en-US" altLang="zh-TW" sz="1200" dirty="0" smtClean="0"/>
                        <a:t> native executables usually contain a .note.</a:t>
                      </a:r>
                      <a:endParaRPr lang="zh-TW" altLang="en-US" sz="1200"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preinit_array</a:t>
                      </a:r>
                      <a:endParaRPr lang="en-US" altLang="zh-TW" sz="1200" dirty="0" smtClean="0"/>
                    </a:p>
                  </a:txBody>
                  <a:tcPr/>
                </a:tc>
                <a:tc>
                  <a:txBody>
                    <a:bodyPr/>
                    <a:lstStyle/>
                    <a:p>
                      <a:r>
                        <a:rPr lang="zh-TW" altLang="en-US" sz="1200" dirty="0" smtClean="0"/>
                        <a:t>保存的是早於初始化階區段執行的函式指標陣列，這些函式會在</a:t>
                      </a:r>
                      <a:r>
                        <a:rPr lang="en-US" altLang="zh-TW" sz="1200" dirty="0" smtClean="0"/>
                        <a:t>.</a:t>
                      </a:r>
                      <a:r>
                        <a:rPr lang="en-US" altLang="zh-TW" sz="1200" dirty="0" err="1" smtClean="0"/>
                        <a:t>init</a:t>
                      </a:r>
                      <a:r>
                        <a:rPr lang="en-US" altLang="zh-TW" sz="1200" dirty="0" smtClean="0"/>
                        <a:t>_ array </a:t>
                      </a:r>
                      <a:r>
                        <a:rPr lang="zh-TW" altLang="en-US" sz="1200" dirty="0" smtClean="0"/>
                        <a:t>的函式指標陣列之前被執行</a:t>
                      </a:r>
                    </a:p>
                  </a:txBody>
                  <a:tcPr/>
                </a:tc>
              </a:tr>
              <a:tr h="370840">
                <a:tc>
                  <a:txBody>
                    <a:bodyPr/>
                    <a:lstStyle/>
                    <a:p>
                      <a:r>
                        <a:rPr lang="en-US" altLang="zh-TW" sz="1200" dirty="0" smtClean="0"/>
                        <a:t>.</a:t>
                      </a:r>
                      <a:r>
                        <a:rPr lang="en-US" altLang="zh-TW" sz="1200" dirty="0" err="1" smtClean="0"/>
                        <a:t>rodata</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Read only Data</a:t>
                      </a:r>
                      <a:r>
                        <a:rPr lang="zh-TW" altLang="en-US" sz="1200" dirty="0" smtClean="0"/>
                        <a:t>唯讀資料區段</a:t>
                      </a:r>
                      <a:endParaRPr lang="en-US" altLang="zh-TW" sz="1200" dirty="0" smtClean="0"/>
                    </a:p>
                  </a:txBody>
                  <a:tcPr/>
                </a:tc>
              </a:tr>
              <a:tr h="370840">
                <a:tc>
                  <a:txBody>
                    <a:bodyPr/>
                    <a:lstStyle/>
                    <a:p>
                      <a:r>
                        <a:rPr lang="en-US" altLang="zh-TW" sz="1200" dirty="0" smtClean="0"/>
                        <a:t>.</a:t>
                      </a:r>
                      <a:r>
                        <a:rPr lang="en-US" altLang="zh-TW" sz="1200" dirty="0" err="1" smtClean="0"/>
                        <a:t>rodatal</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存放的是唯讀資料，比如宇串常數、全域</a:t>
                      </a:r>
                      <a:r>
                        <a:rPr lang="en-US" altLang="zh-TW" sz="1200" dirty="0" err="1" smtClean="0"/>
                        <a:t>const</a:t>
                      </a:r>
                      <a:r>
                        <a:rPr lang="en-US" altLang="zh-TW" sz="1200" dirty="0" smtClean="0"/>
                        <a:t> </a:t>
                      </a:r>
                      <a:r>
                        <a:rPr lang="zh-TW" altLang="en-US" sz="1200" dirty="0" smtClean="0"/>
                        <a:t>變數。跟“</a:t>
                      </a:r>
                      <a:r>
                        <a:rPr lang="en-US" altLang="zh-TW" sz="1200" dirty="0" smtClean="0"/>
                        <a:t>.</a:t>
                      </a:r>
                      <a:r>
                        <a:rPr lang="en-US" altLang="zh-TW" sz="1200" dirty="0" err="1" smtClean="0"/>
                        <a:t>rodat</a:t>
                      </a:r>
                      <a:r>
                        <a:rPr lang="zh-TW" altLang="en-US" sz="1200" dirty="0" smtClean="0"/>
                        <a:t>”一樣</a:t>
                      </a:r>
                    </a:p>
                  </a:txBody>
                  <a:tcPr/>
                </a:tc>
              </a:tr>
              <a:tr h="370840">
                <a:tc>
                  <a:txBody>
                    <a:bodyPr/>
                    <a:lstStyle/>
                    <a:p>
                      <a:r>
                        <a:rPr lang="en-US" altLang="zh-TW" sz="1200" dirty="0" smtClean="0"/>
                        <a:t>.</a:t>
                      </a:r>
                      <a:r>
                        <a:rPr lang="en-US" altLang="zh-TW" sz="1200" dirty="0" err="1" smtClean="0"/>
                        <a:t>shstrtab</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區段名字串表</a:t>
                      </a:r>
                    </a:p>
                  </a:txBody>
                  <a:tcPr/>
                </a:tc>
              </a:tr>
              <a:tr h="370840">
                <a:tc>
                  <a:txBody>
                    <a:bodyPr/>
                    <a:lstStyle/>
                    <a:p>
                      <a:r>
                        <a:rPr lang="en-US" altLang="zh-TW" sz="1200" dirty="0" smtClean="0"/>
                        <a:t>.</a:t>
                      </a:r>
                      <a:r>
                        <a:rPr lang="en-US" altLang="zh-TW" sz="1200" dirty="0" err="1" smtClean="0"/>
                        <a:t>strtab</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String Table.</a:t>
                      </a:r>
                      <a:r>
                        <a:rPr lang="zh-TW" altLang="en-US" sz="1200" dirty="0" smtClean="0"/>
                        <a:t>字串表，用於儲存</a:t>
                      </a:r>
                      <a:r>
                        <a:rPr lang="en-US" altLang="zh-TW" sz="1200" dirty="0" smtClean="0"/>
                        <a:t>ELF </a:t>
                      </a:r>
                      <a:r>
                        <a:rPr lang="zh-TW" altLang="en-US" sz="1200" dirty="0" smtClean="0"/>
                        <a:t>指中周到的各種字串</a:t>
                      </a:r>
                      <a:endParaRPr lang="en-US" altLang="zh-TW"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通常是符號表裹的符號名所需要的字串</a:t>
                      </a:r>
                    </a:p>
                  </a:txBody>
                  <a:tcPr/>
                </a:tc>
              </a:tr>
              <a:tr h="370840">
                <a:tc>
                  <a:txBody>
                    <a:bodyPr/>
                    <a:lstStyle/>
                    <a:p>
                      <a:r>
                        <a:rPr lang="en-US" altLang="zh-TW" sz="1200" dirty="0" smtClean="0"/>
                        <a:t>.</a:t>
                      </a:r>
                      <a:r>
                        <a:rPr lang="en-US" altLang="zh-TW" sz="1200" dirty="0" err="1" smtClean="0"/>
                        <a:t>symtab</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Symbol Table.</a:t>
                      </a:r>
                      <a:r>
                        <a:rPr lang="zh-TW" altLang="en-US" sz="1200" dirty="0" smtClean="0"/>
                        <a:t>符號表，這個區段中保存的是連結時所需要的符號資訊</a:t>
                      </a:r>
                    </a:p>
                  </a:txBody>
                  <a:tcPr/>
                </a:tc>
              </a:tr>
              <a:tr h="370840">
                <a:tc>
                  <a:txBody>
                    <a:bodyPr/>
                    <a:lstStyle/>
                    <a:p>
                      <a:r>
                        <a:rPr lang="en-US" altLang="zh-TW" sz="1200" dirty="0" smtClean="0"/>
                        <a:t>.</a:t>
                      </a:r>
                      <a:r>
                        <a:rPr lang="en-US" altLang="zh-TW" sz="1200" dirty="0" err="1" smtClean="0"/>
                        <a:t>relNAME</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txBody>
                  <a:tcPr/>
                </a:tc>
              </a:tr>
            </a:tbl>
          </a:graphicData>
        </a:graphic>
      </p:graphicFrame>
    </p:spTree>
    <p:extLst>
      <p:ext uri="{BB962C8B-B14F-4D97-AF65-F5344CB8AC3E}">
        <p14:creationId xmlns:p14="http://schemas.microsoft.com/office/powerpoint/2010/main" val="2266534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p:cNvGraphicFramePr>
            <a:graphicFrameLocks noGrp="1"/>
          </p:cNvGraphicFramePr>
          <p:nvPr>
            <p:ph idx="1"/>
            <p:extLst>
              <p:ext uri="{D42A27DB-BD31-4B8C-83A1-F6EECF244321}">
                <p14:modId xmlns:p14="http://schemas.microsoft.com/office/powerpoint/2010/main" val="718599472"/>
              </p:ext>
            </p:extLst>
          </p:nvPr>
        </p:nvGraphicFramePr>
        <p:xfrm>
          <a:off x="137692" y="-82896"/>
          <a:ext cx="8825239" cy="5284816"/>
        </p:xfrm>
        <a:graphic>
          <a:graphicData uri="http://schemas.openxmlformats.org/drawingml/2006/table">
            <a:tbl>
              <a:tblPr firstRow="1" bandRow="1">
                <a:tableStyleId>{5C22544A-7EE6-4342-B048-85BDC9FD1C3A}</a:tableStyleId>
              </a:tblPr>
              <a:tblGrid>
                <a:gridCol w="1720790"/>
                <a:gridCol w="7104449"/>
              </a:tblGrid>
              <a:tr h="217948">
                <a:tc>
                  <a:txBody>
                    <a:bodyPr/>
                    <a:lstStyle/>
                    <a:p>
                      <a:endParaRPr lang="zh-TW" altLang="en-US" dirty="0"/>
                    </a:p>
                  </a:txBody>
                  <a:tcPr/>
                </a:tc>
                <a:tc>
                  <a:txBody>
                    <a:bodyPr/>
                    <a:lstStyle/>
                    <a:p>
                      <a:endParaRPr lang="zh-TW" altLang="en-US" dirty="0"/>
                    </a:p>
                  </a:txBody>
                  <a:tcPr/>
                </a:tc>
              </a:tr>
              <a:tr h="194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.data.rel.ro</a:t>
                      </a:r>
                    </a:p>
                  </a:txBody>
                  <a:tcPr/>
                </a:tc>
                <a:tc>
                  <a:txBody>
                    <a:bodyPr/>
                    <a:lstStyle/>
                    <a:p>
                      <a:r>
                        <a:rPr lang="zh-TW" altLang="en-US" sz="1200" dirty="0" smtClean="0"/>
                        <a:t>程式的唯讀資料，與</a:t>
                      </a:r>
                      <a:r>
                        <a:rPr lang="en-US" altLang="zh-TW" sz="1200" dirty="0" smtClean="0"/>
                        <a:t>.</a:t>
                      </a:r>
                      <a:r>
                        <a:rPr lang="en-US" altLang="zh-TW" sz="1200" dirty="0" err="1" smtClean="0"/>
                        <a:t>rodata</a:t>
                      </a:r>
                      <a:r>
                        <a:rPr lang="en-US" altLang="zh-TW" sz="1200" dirty="0" smtClean="0"/>
                        <a:t> </a:t>
                      </a:r>
                      <a:r>
                        <a:rPr lang="zh-TW" altLang="en-US" sz="1200" dirty="0" smtClean="0"/>
                        <a:t>類似，唯一不同的是它在重定時會被改寫，然後將會被置為唯讀</a:t>
                      </a:r>
                    </a:p>
                  </a:txBody>
                  <a:tcPr/>
                </a:tc>
              </a:tr>
              <a:tr h="370840">
                <a:tc>
                  <a:txBody>
                    <a:bodyPr/>
                    <a:lstStyle/>
                    <a:p>
                      <a:r>
                        <a:rPr lang="en-US" altLang="zh-TW" sz="1200" dirty="0" smtClean="0"/>
                        <a:t>.gnu. version </a:t>
                      </a:r>
                      <a:endParaRPr lang="zh-TW" altLang="en-US" sz="1200" dirty="0"/>
                    </a:p>
                  </a:txBody>
                  <a:tcPr/>
                </a:tc>
                <a:tc>
                  <a:txBody>
                    <a:bodyPr/>
                    <a:lstStyle/>
                    <a:p>
                      <a:r>
                        <a:rPr lang="zh-TW" altLang="en-US" sz="1200" dirty="0" smtClean="0"/>
                        <a:t>符號版本相關</a:t>
                      </a:r>
                      <a:endParaRPr lang="en-US" altLang="zh-TW" sz="1200" dirty="0" smtClean="0"/>
                    </a:p>
                    <a:p>
                      <a:r>
                        <a:rPr lang="en-US" altLang="zh-TW" sz="1200" dirty="0" smtClean="0"/>
                        <a:t>the version symbol definitions, a table of </a:t>
                      </a:r>
                      <a:r>
                        <a:rPr lang="en-US" altLang="zh-TW" sz="1200" dirty="0" err="1" smtClean="0"/>
                        <a:t>ElfN_Verdef</a:t>
                      </a:r>
                      <a:r>
                        <a:rPr lang="en-US" altLang="zh-TW" sz="1200" dirty="0" smtClean="0"/>
                        <a:t> structures.</a:t>
                      </a:r>
                    </a:p>
                    <a:p>
                      <a:r>
                        <a:rPr lang="en-US" altLang="zh-TW" sz="1200" dirty="0" smtClean="0"/>
                        <a:t>This section is of type </a:t>
                      </a:r>
                      <a:r>
                        <a:rPr lang="en-US" altLang="zh-TW" sz="1200" dirty="0" err="1" smtClean="0"/>
                        <a:t>SHT_GNU_verdef</a:t>
                      </a:r>
                      <a:r>
                        <a:rPr lang="en-US" altLang="zh-TW" sz="1200" dirty="0" smtClean="0"/>
                        <a:t>. The attribute type used is SHF_ALLOC.</a:t>
                      </a:r>
                      <a:endParaRPr lang="zh-TW" altLang="en-US" sz="1200" dirty="0"/>
                    </a:p>
                  </a:txBody>
                  <a:tcPr/>
                </a:tc>
              </a:tr>
              <a:tr h="370840">
                <a:tc>
                  <a:txBody>
                    <a:bodyPr/>
                    <a:lstStyle/>
                    <a:p>
                      <a:r>
                        <a:rPr lang="en-US" altLang="zh-TW" sz="1200" dirty="0" smtClean="0"/>
                        <a:t>.</a:t>
                      </a:r>
                      <a:r>
                        <a:rPr lang="en-US" altLang="zh-TW" sz="1200" dirty="0" err="1" smtClean="0"/>
                        <a:t>gnu.version_d</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符號版本相關</a:t>
                      </a:r>
                    </a:p>
                  </a:txBody>
                  <a:tcPr/>
                </a:tc>
              </a:tr>
              <a:tr h="370840">
                <a:tc>
                  <a:txBody>
                    <a:bodyPr/>
                    <a:lstStyle/>
                    <a:p>
                      <a:r>
                        <a:rPr lang="en-US" altLang="zh-TW" sz="1200" dirty="0" smtClean="0"/>
                        <a:t>.</a:t>
                      </a:r>
                      <a:r>
                        <a:rPr lang="en-US" altLang="zh-TW" sz="1200" dirty="0" err="1" smtClean="0"/>
                        <a:t>gnu.version_r</a:t>
                      </a:r>
                      <a:r>
                        <a:rPr lang="en-US" altLang="zh-TW" sz="1200" dirty="0" smtClean="0"/>
                        <a:t> </a:t>
                      </a:r>
                      <a:endParaRPr lang="zh-TW" altLang="en-US" sz="1200" dirty="0"/>
                    </a:p>
                  </a:txBody>
                  <a:tcPr/>
                </a:tc>
                <a:tc>
                  <a:txBody>
                    <a:bodyPr/>
                    <a:lstStyle/>
                    <a:p>
                      <a:r>
                        <a:rPr lang="zh-TW" altLang="en-US" sz="1200" dirty="0" smtClean="0"/>
                        <a:t>符號版本相關</a:t>
                      </a:r>
                      <a:endParaRPr lang="zh-TW" altLang="en-US" sz="1200" dirty="0"/>
                    </a:p>
                  </a:txBody>
                  <a:tcPr/>
                </a:tc>
              </a:tr>
              <a:tr h="370840">
                <a:tc>
                  <a:txBody>
                    <a:bodyPr/>
                    <a:lstStyle/>
                    <a:p>
                      <a:r>
                        <a:rPr lang="en-US" altLang="zh-TW" sz="1200" dirty="0" smtClean="0"/>
                        <a:t>.eh frame </a:t>
                      </a:r>
                      <a:endParaRPr lang="zh-TW" altLang="en-US" sz="1200" dirty="0"/>
                    </a:p>
                  </a:txBody>
                  <a:tcPr/>
                </a:tc>
                <a:tc>
                  <a:txBody>
                    <a:bodyPr/>
                    <a:lstStyle/>
                    <a:p>
                      <a:endParaRPr lang="zh-TW" altLang="en-US" sz="1200" dirty="0"/>
                    </a:p>
                  </a:txBody>
                  <a:tcPr/>
                </a:tc>
              </a:tr>
              <a:tr h="370840">
                <a:tc>
                  <a:txBody>
                    <a:bodyPr/>
                    <a:lstStyle/>
                    <a:p>
                      <a:r>
                        <a:rPr lang="en-US" altLang="zh-TW" sz="1200" dirty="0" smtClean="0"/>
                        <a:t>.got</a:t>
                      </a:r>
                      <a:endParaRPr lang="zh-TW" altLang="en-US" sz="1200" dirty="0"/>
                    </a:p>
                  </a:txBody>
                  <a:tcPr/>
                </a:tc>
                <a:tc>
                  <a:txBody>
                    <a:bodyPr/>
                    <a:lstStyle/>
                    <a:p>
                      <a:r>
                        <a:rPr lang="zh-TW" altLang="en-US" sz="1200" b="1" dirty="0" smtClean="0">
                          <a:solidFill>
                            <a:srgbClr val="FF0000"/>
                          </a:solidFill>
                          <a:effectLst>
                            <a:outerShdw blurRad="38100" dist="38100" dir="2700000" algn="tl">
                              <a:srgbClr val="000000">
                                <a:alpha val="43137"/>
                              </a:srgbClr>
                            </a:outerShdw>
                          </a:effectLst>
                        </a:rPr>
                        <a:t>動態連結</a:t>
                      </a:r>
                      <a:r>
                        <a:rPr lang="zh-TW" altLang="en-US" sz="1200" dirty="0" smtClean="0"/>
                        <a:t>的跳轉表和全域入口表</a:t>
                      </a:r>
                      <a:endParaRPr lang="en-US" altLang="zh-TW" sz="1200" dirty="0" smtClean="0"/>
                    </a:p>
                    <a:p>
                      <a:r>
                        <a:rPr lang="en-US" altLang="zh-TW" sz="1200" dirty="0" smtClean="0"/>
                        <a:t>global offset table</a:t>
                      </a:r>
                      <a:endParaRPr lang="zh-TW" altLang="en-US" sz="1200" dirty="0"/>
                    </a:p>
                  </a:txBody>
                  <a:tcPr/>
                </a:tc>
              </a:tr>
              <a:tr h="370840">
                <a:tc>
                  <a:txBody>
                    <a:bodyPr/>
                    <a:lstStyle/>
                    <a:p>
                      <a:r>
                        <a:rPr lang="en-US" altLang="zh-TW" sz="1200" dirty="0" smtClean="0"/>
                        <a:t>.</a:t>
                      </a:r>
                      <a:r>
                        <a:rPr lang="en-US" altLang="zh-TW" sz="1200" dirty="0" err="1" smtClean="0"/>
                        <a:t>got.plt</a:t>
                      </a:r>
                      <a:r>
                        <a:rPr lang="en-US" altLang="zh-TW" sz="1200" dirty="0" smtClean="0"/>
                        <a:t> </a:t>
                      </a:r>
                      <a:endParaRPr lang="zh-TW" altLang="en-US" sz="1200" dirty="0"/>
                    </a:p>
                  </a:txBody>
                  <a:tcPr/>
                </a:tc>
                <a:tc>
                  <a:txBody>
                    <a:bodyPr/>
                    <a:lstStyle/>
                    <a:p>
                      <a:r>
                        <a:rPr lang="en-US" altLang="zh-TW" sz="1200" dirty="0" smtClean="0"/>
                        <a:t>PLT </a:t>
                      </a:r>
                      <a:r>
                        <a:rPr lang="zh-TW" altLang="en-US" sz="1200" dirty="0" smtClean="0"/>
                        <a:t>資訊</a:t>
                      </a:r>
                      <a:endParaRPr lang="zh-TW" altLang="en-US" sz="1200" dirty="0"/>
                    </a:p>
                  </a:txBody>
                  <a:tcPr/>
                </a:tc>
              </a:tr>
              <a:tr h="370840">
                <a:tc>
                  <a:txBody>
                    <a:bodyPr/>
                    <a:lstStyle/>
                    <a:p>
                      <a:r>
                        <a:rPr lang="en-US" altLang="zh-TW" sz="1200" dirty="0" smtClean="0"/>
                        <a:t>.</a:t>
                      </a:r>
                      <a:r>
                        <a:rPr lang="en-US" altLang="zh-TW" sz="1200" dirty="0" err="1" smtClean="0"/>
                        <a:t>plt</a:t>
                      </a:r>
                      <a:endParaRPr lang="zh-TW" altLang="en-US" sz="1200" dirty="0"/>
                    </a:p>
                  </a:txBody>
                  <a:tcPr/>
                </a:tc>
                <a:tc>
                  <a:txBody>
                    <a:bodyPr/>
                    <a:lstStyle/>
                    <a:p>
                      <a:r>
                        <a:rPr lang="en-US" altLang="zh-TW" sz="1200" dirty="0" smtClean="0"/>
                        <a:t>the procedure linkage table</a:t>
                      </a:r>
                      <a:endParaRPr lang="zh-TW" altLang="en-US" sz="1200" dirty="0"/>
                    </a:p>
                  </a:txBody>
                  <a:tcPr/>
                </a:tc>
              </a:tr>
              <a:tr h="370840">
                <a:tc>
                  <a:txBody>
                    <a:bodyPr/>
                    <a:lstStyle/>
                    <a:p>
                      <a:r>
                        <a:rPr lang="en-US" altLang="zh-TW" sz="1200" dirty="0" smtClean="0"/>
                        <a:t>.</a:t>
                      </a:r>
                      <a:r>
                        <a:rPr lang="en-US" altLang="zh-TW" sz="1200" dirty="0" err="1" smtClean="0"/>
                        <a:t>Jcr</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Java </a:t>
                      </a:r>
                      <a:r>
                        <a:rPr lang="zh-TW" altLang="en-US" sz="1200" dirty="0" smtClean="0"/>
                        <a:t>程式相關</a:t>
                      </a:r>
                    </a:p>
                  </a:txBody>
                  <a:tcPr/>
                </a:tc>
              </a:tr>
              <a:tr h="370840">
                <a:tc>
                  <a:txBody>
                    <a:bodyPr/>
                    <a:lstStyle/>
                    <a:p>
                      <a:r>
                        <a:rPr lang="en-US" altLang="zh-TW" sz="1200" dirty="0" smtClean="0"/>
                        <a:t>.</a:t>
                      </a:r>
                      <a:r>
                        <a:rPr lang="en-US" altLang="zh-TW" sz="1200" dirty="0" err="1" smtClean="0"/>
                        <a:t>note.ABI</a:t>
                      </a:r>
                      <a:r>
                        <a:rPr lang="en-US" altLang="zh-TW" sz="1200" dirty="0" smtClean="0"/>
                        <a:t>-tag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用於指定程式的</a:t>
                      </a:r>
                      <a:r>
                        <a:rPr lang="en-US" altLang="zh-TW" sz="1200" dirty="0" smtClean="0"/>
                        <a:t>ABI</a:t>
                      </a:r>
                    </a:p>
                  </a:txBody>
                  <a:tcPr/>
                </a:tc>
              </a:tr>
              <a:tr h="306416">
                <a:tc>
                  <a:txBody>
                    <a:bodyPr/>
                    <a:lstStyle/>
                    <a:p>
                      <a:r>
                        <a:rPr lang="en-US" altLang="zh-TW" sz="1200" dirty="0" smtClean="0"/>
                        <a:t>.stab</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除錯資訊</a:t>
                      </a:r>
                    </a:p>
                  </a:txBody>
                  <a:tcPr/>
                </a:tc>
              </a:tr>
              <a:tr h="2172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stabstr</a:t>
                      </a:r>
                      <a:endParaRPr lang="zh-TW" altLang="en-US" sz="12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.stab </a:t>
                      </a:r>
                      <a:r>
                        <a:rPr lang="zh-TW" altLang="en-US" sz="1200" dirty="0" smtClean="0"/>
                        <a:t>中用到的字串</a:t>
                      </a:r>
                    </a:p>
                  </a:txBody>
                  <a:tcPr/>
                </a:tc>
              </a:tr>
              <a:tr h="370840">
                <a:tc>
                  <a:txBody>
                    <a:bodyPr/>
                    <a:lstStyle/>
                    <a:p>
                      <a:r>
                        <a:rPr lang="en-US" altLang="zh-TW" sz="1200" dirty="0" smtClean="0"/>
                        <a:t>.text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程式碼區段，存放程式的可執行程式碼。</a:t>
                      </a:r>
                    </a:p>
                  </a:txBody>
                  <a:tcPr/>
                </a:tc>
              </a:tr>
            </a:tbl>
          </a:graphicData>
        </a:graphic>
      </p:graphicFrame>
    </p:spTree>
    <p:extLst>
      <p:ext uri="{BB962C8B-B14F-4D97-AF65-F5344CB8AC3E}">
        <p14:creationId xmlns:p14="http://schemas.microsoft.com/office/powerpoint/2010/main" val="260663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582845868"/>
              </p:ext>
            </p:extLst>
          </p:nvPr>
        </p:nvGraphicFramePr>
        <p:xfrm>
          <a:off x="394657" y="760032"/>
          <a:ext cx="7837138" cy="2758440"/>
        </p:xfrm>
        <a:graphic>
          <a:graphicData uri="http://schemas.openxmlformats.org/drawingml/2006/table">
            <a:tbl>
              <a:tblPr firstRow="1" bandRow="1">
                <a:tableStyleId>{5C22544A-7EE6-4342-B048-85BDC9FD1C3A}</a:tableStyleId>
              </a:tblPr>
              <a:tblGrid>
                <a:gridCol w="1317602"/>
                <a:gridCol w="6519536"/>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txBody>
                  <a:tcPr/>
                </a:tc>
              </a:tr>
              <a:tr h="370840">
                <a:tc>
                  <a:txBody>
                    <a:bodyPr/>
                    <a:lstStyle/>
                    <a:p>
                      <a:r>
                        <a:rPr lang="en-US" altLang="zh-TW" sz="1200" dirty="0" smtClean="0"/>
                        <a:t>.eh frame </a:t>
                      </a:r>
                      <a:r>
                        <a:rPr lang="en-US" altLang="zh-TW" sz="1200" dirty="0" err="1" smtClean="0"/>
                        <a:t>hdr</a:t>
                      </a:r>
                      <a:r>
                        <a:rPr lang="en-US" altLang="zh-TW" sz="1200" dirty="0" smtClean="0"/>
                        <a:t>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與</a:t>
                      </a:r>
                      <a:r>
                        <a:rPr lang="en-US" altLang="zh-TW" sz="1200" dirty="0" smtClean="0"/>
                        <a:t>C</a:t>
                      </a:r>
                      <a:r>
                        <a:rPr lang="zh-TW" altLang="en-US" sz="1200" dirty="0" smtClean="0"/>
                        <a:t>＋＋異常處理相關的內容</a:t>
                      </a:r>
                    </a:p>
                  </a:txBody>
                  <a:tcPr/>
                </a:tc>
              </a:tr>
              <a:tr h="370840">
                <a:tc>
                  <a:txBody>
                    <a:bodyPr/>
                    <a:lstStyle/>
                    <a:p>
                      <a:r>
                        <a:rPr lang="en-US" altLang="zh-TW" sz="1200" dirty="0" err="1" smtClean="0"/>
                        <a:t>gcc</a:t>
                      </a:r>
                      <a:r>
                        <a:rPr lang="en-US" altLang="zh-TW" sz="1200" dirty="0" smtClean="0"/>
                        <a:t> except table </a:t>
                      </a:r>
                      <a:endParaRPr lang="zh-TW"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與</a:t>
                      </a:r>
                      <a:r>
                        <a:rPr lang="en-US" altLang="zh-TW" sz="1200" dirty="0" smtClean="0"/>
                        <a:t>C</a:t>
                      </a:r>
                      <a:r>
                        <a:rPr lang="zh-TW" altLang="en-US" sz="1200" dirty="0" smtClean="0"/>
                        <a:t>＋＋異常處理相關的內容</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tbss</a:t>
                      </a:r>
                      <a:endParaRPr lang="en-US" altLang="zh-TW" sz="12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執行緒私有儲存區的未初始化資料。預設情況下，每次行程敢動新的的執行緒時，系統會產生一份</a:t>
                      </a:r>
                      <a:r>
                        <a:rPr lang="en-US" altLang="zh-TW" sz="1200" dirty="0" smtClean="0"/>
                        <a:t>.</a:t>
                      </a:r>
                      <a:r>
                        <a:rPr lang="en-US" altLang="zh-TW" sz="1200" dirty="0" err="1" smtClean="0"/>
                        <a:t>tbss</a:t>
                      </a:r>
                      <a:r>
                        <a:rPr lang="en-US" altLang="zh-TW" sz="1200" dirty="0" smtClean="0"/>
                        <a:t> </a:t>
                      </a:r>
                      <a:r>
                        <a:rPr lang="zh-TW" altLang="en-US" sz="1200" dirty="0" smtClean="0"/>
                        <a:t>副本並且將它的內容初始化為零</a:t>
                      </a:r>
                    </a:p>
                  </a:txBody>
                  <a:tcPr/>
                </a:tc>
              </a:tr>
              <a:tr h="3010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tdata</a:t>
                      </a:r>
                      <a:endParaRPr lang="en-US" altLang="zh-TW" sz="12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執行緒私有儲存區的初始化資料。預設情況下，每次行程敢動新的的執行緒時，系統會產生一份</a:t>
                      </a:r>
                      <a:r>
                        <a:rPr lang="en-US" altLang="zh-TW" sz="1200" dirty="0" smtClean="0"/>
                        <a:t>.</a:t>
                      </a:r>
                      <a:r>
                        <a:rPr lang="en-US" altLang="zh-TW" sz="1200" dirty="0" err="1" smtClean="0"/>
                        <a:t>tdata</a:t>
                      </a:r>
                      <a:r>
                        <a:rPr lang="en-US" altLang="zh-TW" sz="1200" dirty="0" smtClean="0"/>
                        <a:t> </a:t>
                      </a:r>
                      <a:r>
                        <a:rPr lang="zh-TW" altLang="en-US" sz="1200" dirty="0" smtClean="0"/>
                        <a:t>副本並且將它的內容初始化為零</a:t>
                      </a:r>
                    </a:p>
                  </a:txBody>
                  <a:tcPr/>
                </a:tc>
              </a:tr>
              <a:tr h="370840">
                <a:tc>
                  <a:txBody>
                    <a:bodyPr/>
                    <a:lstStyle/>
                    <a:p>
                      <a:r>
                        <a:rPr lang="en-US" altLang="zh-TW" sz="1200" dirty="0" smtClean="0"/>
                        <a:t>.</a:t>
                      </a:r>
                      <a:r>
                        <a:rPr lang="en-US" altLang="zh-TW" sz="1200" dirty="0" err="1" smtClean="0"/>
                        <a:t>ctors</a:t>
                      </a:r>
                      <a:r>
                        <a:rPr lang="en-US" altLang="zh-TW" sz="1200" dirty="0" smtClean="0"/>
                        <a:t> </a:t>
                      </a:r>
                      <a:endParaRPr lang="zh-TW" altLang="en-US" sz="1200" dirty="0"/>
                    </a:p>
                  </a:txBody>
                  <a:tcPr/>
                </a:tc>
                <a:tc>
                  <a:txBody>
                    <a:bodyPr/>
                    <a:lstStyle/>
                    <a:p>
                      <a:r>
                        <a:rPr lang="zh-TW" altLang="en-US" sz="1200" dirty="0" smtClean="0"/>
                        <a:t>這個區段保存的是全場建構式指標</a:t>
                      </a:r>
                      <a:endParaRPr lang="en-US" altLang="zh-TW" sz="1200" dirty="0" smtClean="0"/>
                    </a:p>
                    <a:p>
                      <a:r>
                        <a:rPr lang="en-US" altLang="zh-TW" sz="1200" dirty="0" smtClean="0"/>
                        <a:t>initialized pointers to the C++ constructor functions</a:t>
                      </a:r>
                      <a:endParaRPr lang="zh-TW" altLang="en-US" sz="1200" dirty="0"/>
                    </a:p>
                  </a:txBody>
                  <a:tcPr/>
                </a:tc>
              </a:tr>
              <a:tr h="194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a:t>
                      </a:r>
                      <a:r>
                        <a:rPr lang="en-US" altLang="zh-TW" sz="1200" dirty="0" err="1" smtClean="0"/>
                        <a:t>dtors</a:t>
                      </a:r>
                      <a:r>
                        <a:rPr lang="en-US" altLang="zh-TW" sz="1200" dirty="0" smtClean="0"/>
                        <a:t> </a:t>
                      </a:r>
                      <a:endParaRPr lang="zh-TW" altLang="en-US" sz="12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initialized pointers to the C++ destructor functions</a:t>
                      </a:r>
                      <a:r>
                        <a:rPr lang="zh-TW" altLang="en-US" sz="1200" dirty="0" smtClean="0"/>
                        <a:t>全場解構式指標</a:t>
                      </a:r>
                    </a:p>
                  </a:txBody>
                  <a:tcPr/>
                </a:tc>
              </a:tr>
            </a:tbl>
          </a:graphicData>
        </a:graphic>
      </p:graphicFrame>
    </p:spTree>
    <p:extLst>
      <p:ext uri="{BB962C8B-B14F-4D97-AF65-F5344CB8AC3E}">
        <p14:creationId xmlns:p14="http://schemas.microsoft.com/office/powerpoint/2010/main" val="3396787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1557093" y="418934"/>
            <a:ext cx="8228160" cy="771840"/>
          </a:xfrm>
        </p:spPr>
        <p:txBody>
          <a:bodyPr vert="horz" lIns="91440" tIns="35202" rIns="91440" bIns="45720" rtlCol="0" anchor="ctr">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solidFill>
                  <a:srgbClr val="FF0000"/>
                </a:solidFill>
                <a:latin typeface="Times New Roman" panose="02020603050405020304" pitchFamily="18" charset="0"/>
                <a:cs typeface="Times New Roman" panose="02020603050405020304" pitchFamily="18" charset="0"/>
              </a:rPr>
              <a:t>ELF Object Files</a:t>
            </a:r>
          </a:p>
        </p:txBody>
      </p:sp>
      <p:sp>
        <p:nvSpPr>
          <p:cNvPr id="4099" name="Rectangle 2"/>
          <p:cNvSpPr>
            <a:spLocks noGrp="1" noChangeArrowheads="1"/>
          </p:cNvSpPr>
          <p:nvPr>
            <p:ph type="body" idx="1"/>
          </p:nvPr>
        </p:nvSpPr>
        <p:spPr>
          <a:xfrm>
            <a:off x="1407459" y="1437481"/>
            <a:ext cx="7395882" cy="5237280"/>
          </a:xfrm>
        </p:spPr>
        <p:txBody>
          <a:bodyPr/>
          <a:lstStyle/>
          <a:p>
            <a:pPr marL="0" indent="0"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A file that contains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compiled code(</a:t>
            </a:r>
            <a:r>
              <a:rPr lang="zh-TW" alt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編譯過的程式</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altLang="zh-TW" dirty="0" smtClean="0">
                <a:latin typeface="Times New Roman" panose="02020603050405020304" pitchFamily="18" charset="0"/>
                <a:cs typeface="Times New Roman" panose="02020603050405020304" pitchFamily="18" charset="0"/>
              </a:rPr>
              <a:t>is known as an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 file(</a:t>
            </a:r>
            <a:r>
              <a:rPr lang="zh-TW" alt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目</a:t>
            </a:r>
            <a:r>
              <a:rPr lang="zh-TW" alt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的檔</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An Object file can be any of the following types </a:t>
            </a:r>
          </a:p>
          <a:p>
            <a:pPr marL="0" indent="0">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a:t>
            </a:r>
            <a:r>
              <a:rPr lang="en-IN" altLang="zh-TW" sz="2540" dirty="0">
                <a:latin typeface="Times New Roman" panose="02020603050405020304" pitchFamily="18" charset="0"/>
                <a:cs typeface="Times New Roman" panose="02020603050405020304" pitchFamily="18" charset="0"/>
              </a:rPr>
              <a:t> 1.</a:t>
            </a:r>
            <a:r>
              <a:rPr lang="en-US" altLang="zh-TW" sz="2540" dirty="0">
                <a:latin typeface="Times New Roman" panose="02020603050405020304" pitchFamily="18" charset="0"/>
                <a:cs typeface="Times New Roman" panose="02020603050405020304" pitchFamily="18" charset="0"/>
              </a:rPr>
              <a:t>Relocatable object file (.o file)</a:t>
            </a:r>
          </a:p>
          <a:p>
            <a:pPr marL="0" indent="0">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zh-TW" sz="2540" dirty="0">
                <a:latin typeface="Times New Roman" panose="02020603050405020304" pitchFamily="18" charset="0"/>
                <a:cs typeface="Times New Roman" panose="02020603050405020304" pitchFamily="18" charset="0"/>
              </a:rPr>
              <a:t>          2.Executable object file (</a:t>
            </a:r>
            <a:r>
              <a:rPr lang="en-US" altLang="zh-TW" sz="2540" dirty="0" err="1">
                <a:latin typeface="Times New Roman" panose="02020603050405020304" pitchFamily="18" charset="0"/>
                <a:cs typeface="Times New Roman" panose="02020603050405020304" pitchFamily="18" charset="0"/>
              </a:rPr>
              <a:t>a.out</a:t>
            </a:r>
            <a:r>
              <a:rPr lang="en-US" altLang="zh-TW" sz="2540" dirty="0">
                <a:latin typeface="Times New Roman" panose="02020603050405020304" pitchFamily="18" charset="0"/>
                <a:cs typeface="Times New Roman" panose="02020603050405020304" pitchFamily="18" charset="0"/>
              </a:rPr>
              <a:t> file)</a:t>
            </a:r>
          </a:p>
          <a:p>
            <a:pPr marL="0" indent="0">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zh-TW" sz="2540" dirty="0">
                <a:latin typeface="Times New Roman" panose="02020603050405020304" pitchFamily="18" charset="0"/>
                <a:cs typeface="Times New Roman" panose="02020603050405020304" pitchFamily="18" charset="0"/>
              </a:rPr>
              <a:t>          3.Shared object file (.so file)</a:t>
            </a:r>
          </a:p>
          <a:p>
            <a:pPr marL="0" indent="0">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zh-TW" dirty="0" smtClean="0">
                <a:latin typeface="Times New Roman" panose="02020603050405020304" pitchFamily="18" charset="0"/>
                <a:cs typeface="Times New Roman" panose="02020603050405020304" pitchFamily="18" charset="0"/>
              </a:rPr>
              <a:t>An object file participates from program building to its execution or we can say from linking to execution stage.</a:t>
            </a:r>
          </a:p>
          <a:p>
            <a:pPr marL="0" indent="0">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altLang="zh-TW" dirty="0" smtClean="0"/>
          </a:p>
        </p:txBody>
      </p:sp>
      <p:sp>
        <p:nvSpPr>
          <p:cNvPr id="4" name="矩形 3"/>
          <p:cNvSpPr/>
          <p:nvPr/>
        </p:nvSpPr>
        <p:spPr>
          <a:xfrm>
            <a:off x="0" y="0"/>
            <a:ext cx="13716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053999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More Linux Binary Tools</a:t>
            </a:r>
            <a:endParaRPr lang="zh-TW" altLang="en-US" sz="6600" dirty="0"/>
          </a:p>
        </p:txBody>
      </p:sp>
    </p:spTree>
    <p:extLst>
      <p:ext uri="{BB962C8B-B14F-4D97-AF65-F5344CB8AC3E}">
        <p14:creationId xmlns:p14="http://schemas.microsoft.com/office/powerpoint/2010/main" val="259371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a:t>:</a:t>
            </a:r>
            <a:r>
              <a:rPr lang="en-US" altLang="zh-TW" sz="3200" b="1" dirty="0" err="1" smtClean="0">
                <a:solidFill>
                  <a:srgbClr val="00B050"/>
                </a:solidFill>
                <a:effectLst>
                  <a:outerShdw blurRad="38100" dist="38100" dir="2700000" algn="tl">
                    <a:srgbClr val="000000">
                      <a:alpha val="43137"/>
                    </a:srgbClr>
                  </a:outerShdw>
                </a:effectLst>
              </a:rPr>
              <a:t>obj</a:t>
            </a:r>
            <a:r>
              <a:rPr lang="en-US" altLang="zh-TW" sz="3200" b="1" dirty="0" err="1" smtClean="0">
                <a:solidFill>
                  <a:srgbClr val="FFFF00"/>
                </a:solidFill>
                <a:effectLst>
                  <a:outerShdw blurRad="38100" dist="38100" dir="2700000" algn="tl">
                    <a:srgbClr val="000000">
                      <a:alpha val="43137"/>
                    </a:srgbClr>
                  </a:outerShdw>
                </a:effectLst>
              </a:rPr>
              <a:t>copy</a:t>
            </a:r>
            <a:endParaRPr lang="zh-TW" altLang="en-US" sz="2800" b="1" dirty="0">
              <a:solidFill>
                <a:srgbClr val="FFFF00"/>
              </a:solidFill>
              <a:effectLst>
                <a:outerShdw blurRad="38100" dist="38100" dir="2700000" algn="tl">
                  <a:srgbClr val="000000">
                    <a:alpha val="43137"/>
                  </a:srgbClr>
                </a:outerShdw>
              </a:effectLst>
            </a:endParaRPr>
          </a:p>
        </p:txBody>
      </p:sp>
      <p:sp>
        <p:nvSpPr>
          <p:cNvPr id="2" name="內容版面配置區 1"/>
          <p:cNvSpPr>
            <a:spLocks noGrp="1"/>
          </p:cNvSpPr>
          <p:nvPr>
            <p:ph idx="1"/>
          </p:nvPr>
        </p:nvSpPr>
        <p:spPr>
          <a:xfrm>
            <a:off x="409459" y="1639742"/>
            <a:ext cx="2965576" cy="3515919"/>
          </a:xfrm>
          <a:solidFill>
            <a:schemeClr val="accent4">
              <a:lumMod val="20000"/>
              <a:lumOff val="80000"/>
            </a:schemeClr>
          </a:solidFill>
        </p:spPr>
        <p:txBody>
          <a:bodyPr>
            <a:normAutofit fontScale="70000" lnSpcReduction="20000"/>
          </a:bodyPr>
          <a:lstStyle/>
          <a:p>
            <a:pPr>
              <a:buFont typeface="Wingdings" panose="05000000000000000000" pitchFamily="2" charset="2"/>
              <a:buChar char="ü"/>
            </a:pPr>
            <a:r>
              <a:rPr lang="en-US" altLang="zh-TW" dirty="0"/>
              <a:t>The gnu </a:t>
            </a:r>
            <a:r>
              <a:rPr lang="en-US" altLang="zh-TW" dirty="0" err="1"/>
              <a:t>objcopy</a:t>
            </a:r>
            <a:r>
              <a:rPr lang="en-US" altLang="zh-TW" dirty="0"/>
              <a:t> utility copies the contents of an object file to another. </a:t>
            </a:r>
          </a:p>
          <a:p>
            <a:pPr>
              <a:buFont typeface="Wingdings" panose="05000000000000000000" pitchFamily="2" charset="2"/>
              <a:buChar char="ü"/>
            </a:pPr>
            <a:r>
              <a:rPr lang="en-US" altLang="zh-TW" dirty="0" err="1"/>
              <a:t>objcopy</a:t>
            </a:r>
            <a:r>
              <a:rPr lang="en-US" altLang="zh-TW" dirty="0"/>
              <a:t> uses the gnu </a:t>
            </a:r>
            <a:r>
              <a:rPr lang="en-US" altLang="zh-TW" dirty="0" err="1"/>
              <a:t>bfd</a:t>
            </a:r>
            <a:r>
              <a:rPr lang="en-US" altLang="zh-TW" dirty="0"/>
              <a:t> Library to read and write the object files. </a:t>
            </a:r>
          </a:p>
          <a:p>
            <a:pPr>
              <a:buFont typeface="Wingdings" panose="05000000000000000000" pitchFamily="2" charset="2"/>
              <a:buChar char="ü"/>
            </a:pPr>
            <a:r>
              <a:rPr lang="en-US" altLang="zh-TW" dirty="0"/>
              <a:t>It can write the destination object file in a format different from that of the source object file. </a:t>
            </a:r>
          </a:p>
          <a:p>
            <a:pPr>
              <a:buFont typeface="Wingdings" panose="05000000000000000000" pitchFamily="2" charset="2"/>
              <a:buChar char="ü"/>
            </a:pPr>
            <a:r>
              <a:rPr lang="en-US" altLang="zh-TW" dirty="0"/>
              <a:t>The exact behavior of </a:t>
            </a:r>
            <a:r>
              <a:rPr lang="en-US" altLang="zh-TW" dirty="0" err="1"/>
              <a:t>objcopy</a:t>
            </a:r>
            <a:r>
              <a:rPr lang="en-US" altLang="zh-TW" dirty="0"/>
              <a:t> is controlled by command-line options. </a:t>
            </a:r>
          </a:p>
          <a:p>
            <a:endParaRPr lang="zh-TW" altLang="en-US" dirty="0"/>
          </a:p>
        </p:txBody>
      </p:sp>
      <p:pic>
        <p:nvPicPr>
          <p:cNvPr id="3" name="圖片 2"/>
          <p:cNvPicPr>
            <a:picLocks noChangeAspect="1"/>
          </p:cNvPicPr>
          <p:nvPr/>
        </p:nvPicPr>
        <p:blipFill rotWithShape="1">
          <a:blip r:embed="rId2"/>
          <a:srcRect t="1259" b="2390"/>
          <a:stretch/>
        </p:blipFill>
        <p:spPr>
          <a:xfrm>
            <a:off x="4280383" y="193062"/>
            <a:ext cx="3958269" cy="6409280"/>
          </a:xfrm>
          <a:prstGeom prst="rect">
            <a:avLst/>
          </a:prstGeom>
        </p:spPr>
      </p:pic>
    </p:spTree>
    <p:extLst>
      <p:ext uri="{BB962C8B-B14F-4D97-AF65-F5344CB8AC3E}">
        <p14:creationId xmlns:p14="http://schemas.microsoft.com/office/powerpoint/2010/main" val="194027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smtClean="0"/>
              <a:t>:</a:t>
            </a:r>
            <a:r>
              <a:rPr lang="en-US" altLang="zh-TW" sz="3200" b="1" dirty="0" smtClean="0">
                <a:solidFill>
                  <a:srgbClr val="FFFF00"/>
                </a:solidFill>
                <a:effectLst>
                  <a:outerShdw blurRad="38100" dist="38100" dir="2700000" algn="tl">
                    <a:srgbClr val="000000">
                      <a:alpha val="43137"/>
                    </a:srgbClr>
                  </a:outerShdw>
                </a:effectLst>
              </a:rPr>
              <a:t>n</a:t>
            </a:r>
            <a:r>
              <a:rPr lang="en-US" altLang="zh-TW" sz="3200" b="1" dirty="0" smtClean="0">
                <a:solidFill>
                  <a:srgbClr val="00B050"/>
                </a:solidFill>
                <a:effectLst>
                  <a:outerShdw blurRad="38100" dist="38100" dir="2700000" algn="tl">
                    <a:srgbClr val="000000">
                      <a:alpha val="43137"/>
                    </a:srgbClr>
                  </a:outerShdw>
                </a:effectLst>
              </a:rPr>
              <a:t>m</a:t>
            </a:r>
            <a:endParaRPr lang="zh-TW" altLang="en-US" sz="2800" b="1" dirty="0">
              <a:solidFill>
                <a:srgbClr val="FFFF00"/>
              </a:solidFill>
              <a:effectLst>
                <a:outerShdw blurRad="38100" dist="38100" dir="2700000" algn="tl">
                  <a:srgbClr val="000000">
                    <a:alpha val="43137"/>
                  </a:srgbClr>
                </a:outerShdw>
              </a:effectLst>
            </a:endParaRPr>
          </a:p>
        </p:txBody>
      </p:sp>
      <p:sp>
        <p:nvSpPr>
          <p:cNvPr id="2" name="內容版面配置區 1"/>
          <p:cNvSpPr>
            <a:spLocks noGrp="1"/>
          </p:cNvSpPr>
          <p:nvPr>
            <p:ph idx="1"/>
          </p:nvPr>
        </p:nvSpPr>
        <p:spPr>
          <a:xfrm>
            <a:off x="409459" y="1639742"/>
            <a:ext cx="2965576" cy="3515919"/>
          </a:xfrm>
          <a:solidFill>
            <a:schemeClr val="accent4">
              <a:lumMod val="20000"/>
              <a:lumOff val="80000"/>
            </a:schemeClr>
          </a:solidFill>
        </p:spPr>
        <p:txBody>
          <a:bodyPr>
            <a:normAutofit lnSpcReduction="10000"/>
          </a:bodyPr>
          <a:lstStyle/>
          <a:p>
            <a:pPr>
              <a:buFont typeface="Wingdings" panose="05000000000000000000" pitchFamily="2" charset="2"/>
              <a:buChar char="ü"/>
            </a:pPr>
            <a:r>
              <a:rPr lang="en-US" altLang="zh-TW" dirty="0"/>
              <a:t>gnu nm lists the symbols from object files </a:t>
            </a:r>
            <a:r>
              <a:rPr lang="en-US" altLang="zh-TW" dirty="0" err="1"/>
              <a:t>objfile</a:t>
            </a:r>
            <a:r>
              <a:rPr lang="en-US" altLang="zh-TW" dirty="0" smtClean="0"/>
              <a:t>....</a:t>
            </a:r>
          </a:p>
          <a:p>
            <a:pPr>
              <a:buFont typeface="Wingdings" panose="05000000000000000000" pitchFamily="2" charset="2"/>
              <a:buChar char="ü"/>
            </a:pPr>
            <a:r>
              <a:rPr lang="en-US" altLang="zh-TW" dirty="0" smtClean="0"/>
              <a:t> If </a:t>
            </a:r>
            <a:r>
              <a:rPr lang="en-US" altLang="zh-TW" dirty="0"/>
              <a:t>no object files are listed as arguments, nm assumes the file </a:t>
            </a:r>
            <a:r>
              <a:rPr lang="en-US" altLang="zh-TW" dirty="0" err="1"/>
              <a:t>a.out</a:t>
            </a:r>
            <a:r>
              <a:rPr lang="en-US" altLang="zh-TW" dirty="0"/>
              <a:t>.</a:t>
            </a:r>
            <a:endParaRPr lang="zh-TW" altLang="en-US" dirty="0"/>
          </a:p>
        </p:txBody>
      </p:sp>
      <p:sp>
        <p:nvSpPr>
          <p:cNvPr id="5" name="內容版面配置區 2"/>
          <p:cNvSpPr txBox="1">
            <a:spLocks/>
          </p:cNvSpPr>
          <p:nvPr/>
        </p:nvSpPr>
        <p:spPr>
          <a:xfrm>
            <a:off x="3652509" y="1358020"/>
            <a:ext cx="5201782" cy="4796023"/>
          </a:xfrm>
          <a:prstGeom prst="rect">
            <a:avLst/>
          </a:prstGeom>
          <a:solidFill>
            <a:schemeClr val="accent6">
              <a:lumMod val="20000"/>
              <a:lumOff val="8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nm [-A|-o|--print-file-name] [-a|--debug-</a:t>
            </a:r>
            <a:r>
              <a:rPr lang="en-US" altLang="zh-TW" dirty="0" err="1" smtClean="0"/>
              <a:t>syms</a:t>
            </a:r>
            <a:r>
              <a:rPr lang="en-US" altLang="zh-TW" dirty="0" smtClean="0"/>
              <a:t>]</a:t>
            </a:r>
          </a:p>
          <a:p>
            <a:pPr marL="0" indent="0">
              <a:buFont typeface="Arial" panose="020B0604020202020204" pitchFamily="34" charset="0"/>
              <a:buNone/>
            </a:pPr>
            <a:r>
              <a:rPr lang="en-US" altLang="zh-TW" dirty="0" smtClean="0"/>
              <a:t>        [-B|--format=</a:t>
            </a:r>
            <a:r>
              <a:rPr lang="en-US" altLang="zh-TW" dirty="0" err="1" smtClean="0"/>
              <a:t>bsd</a:t>
            </a:r>
            <a:r>
              <a:rPr lang="en-US" altLang="zh-TW" dirty="0" smtClean="0"/>
              <a:t>] [-C|--</a:t>
            </a:r>
            <a:r>
              <a:rPr lang="en-US" altLang="zh-TW" dirty="0" err="1" smtClean="0"/>
              <a:t>demangle</a:t>
            </a:r>
            <a:r>
              <a:rPr lang="en-US" altLang="zh-TW" dirty="0" smtClean="0"/>
              <a:t>[=style]]</a:t>
            </a:r>
          </a:p>
          <a:p>
            <a:pPr marL="0" indent="0">
              <a:buFont typeface="Arial" panose="020B0604020202020204" pitchFamily="34" charset="0"/>
              <a:buNone/>
            </a:pPr>
            <a:r>
              <a:rPr lang="en-US" altLang="zh-TW" dirty="0" smtClean="0"/>
              <a:t>        [-D|--dynamic] [-</a:t>
            </a:r>
            <a:r>
              <a:rPr lang="en-US" altLang="zh-TW" dirty="0" err="1" smtClean="0"/>
              <a:t>fformat</a:t>
            </a:r>
            <a:r>
              <a:rPr lang="en-US" altLang="zh-TW" dirty="0" smtClean="0"/>
              <a:t>|--format=format]</a:t>
            </a:r>
          </a:p>
          <a:p>
            <a:pPr marL="0" indent="0">
              <a:buFont typeface="Arial" panose="020B0604020202020204" pitchFamily="34" charset="0"/>
              <a:buNone/>
            </a:pPr>
            <a:r>
              <a:rPr lang="en-US" altLang="zh-TW" dirty="0" smtClean="0"/>
              <a:t>        [-g|--extern-only] [-h|--help]</a:t>
            </a:r>
          </a:p>
          <a:p>
            <a:pPr marL="0" indent="0">
              <a:buFont typeface="Arial" panose="020B0604020202020204" pitchFamily="34" charset="0"/>
              <a:buNone/>
            </a:pPr>
            <a:r>
              <a:rPr lang="en-US" altLang="zh-TW" dirty="0" smtClean="0"/>
              <a:t>        [-l|--line-numbers] [-n|-v|--numeric-sort]</a:t>
            </a:r>
          </a:p>
          <a:p>
            <a:pPr marL="0" indent="0">
              <a:buFont typeface="Arial" panose="020B0604020202020204" pitchFamily="34" charset="0"/>
              <a:buNone/>
            </a:pPr>
            <a:r>
              <a:rPr lang="en-US" altLang="zh-TW" dirty="0" smtClean="0"/>
              <a:t>        [-P|--portability] [-p|--no-sort]</a:t>
            </a:r>
          </a:p>
          <a:p>
            <a:pPr marL="0" indent="0">
              <a:buFont typeface="Arial" panose="020B0604020202020204" pitchFamily="34" charset="0"/>
              <a:buNone/>
            </a:pPr>
            <a:r>
              <a:rPr lang="en-US" altLang="zh-TW" dirty="0" smtClean="0"/>
              <a:t>        [-r|--reverse-sort] [-S|--print-size]</a:t>
            </a:r>
          </a:p>
          <a:p>
            <a:pPr marL="0" indent="0">
              <a:buFont typeface="Arial" panose="020B0604020202020204" pitchFamily="34" charset="0"/>
              <a:buNone/>
            </a:pPr>
            <a:r>
              <a:rPr lang="en-US" altLang="zh-TW" dirty="0" smtClean="0"/>
              <a:t>        [-s|--print-</a:t>
            </a:r>
            <a:r>
              <a:rPr lang="en-US" altLang="zh-TW" dirty="0" err="1" smtClean="0"/>
              <a:t>armap</a:t>
            </a:r>
            <a:r>
              <a:rPr lang="en-US" altLang="zh-TW" dirty="0" smtClean="0"/>
              <a:t>] [-t radix|--radix=radix]</a:t>
            </a:r>
          </a:p>
          <a:p>
            <a:pPr marL="0" indent="0">
              <a:buFont typeface="Arial" panose="020B0604020202020204" pitchFamily="34" charset="0"/>
              <a:buNone/>
            </a:pPr>
            <a:r>
              <a:rPr lang="en-US" altLang="zh-TW" dirty="0" smtClean="0"/>
              <a:t>        [-u|--undefined-only] [-V|--version]</a:t>
            </a:r>
          </a:p>
          <a:p>
            <a:pPr marL="0" indent="0">
              <a:buFont typeface="Arial" panose="020B0604020202020204" pitchFamily="34" charset="0"/>
              <a:buNone/>
            </a:pPr>
            <a:r>
              <a:rPr lang="en-US" altLang="zh-TW" dirty="0" smtClean="0"/>
              <a:t>        [-X 32_64] [--defined-only] [--no-</a:t>
            </a:r>
            <a:r>
              <a:rPr lang="en-US" altLang="zh-TW" dirty="0" err="1" smtClean="0"/>
              <a:t>demangle</a:t>
            </a:r>
            <a:r>
              <a:rPr lang="en-US" altLang="zh-TW" dirty="0" smtClean="0"/>
              <a:t>]</a:t>
            </a:r>
          </a:p>
          <a:p>
            <a:pPr marL="0" indent="0">
              <a:buFont typeface="Arial" panose="020B0604020202020204" pitchFamily="34" charset="0"/>
              <a:buNone/>
            </a:pPr>
            <a:r>
              <a:rPr lang="en-US" altLang="zh-TW" dirty="0" smtClean="0"/>
              <a:t>        [--plugin name] [--size-sort] [--special-</a:t>
            </a:r>
            <a:r>
              <a:rPr lang="en-US" altLang="zh-TW" dirty="0" err="1" smtClean="0"/>
              <a:t>syms</a:t>
            </a:r>
            <a:r>
              <a:rPr lang="en-US" altLang="zh-TW" dirty="0" smtClean="0"/>
              <a:t>]</a:t>
            </a:r>
          </a:p>
          <a:p>
            <a:pPr marL="0" indent="0">
              <a:buFont typeface="Arial" panose="020B0604020202020204" pitchFamily="34" charset="0"/>
              <a:buNone/>
            </a:pPr>
            <a:r>
              <a:rPr lang="en-US" altLang="zh-TW" dirty="0" smtClean="0"/>
              <a:t>        [--synthetic] [--with-symbol-versions] </a:t>
            </a:r>
          </a:p>
          <a:p>
            <a:pPr marL="0" indent="0">
              <a:buFont typeface="Arial" panose="020B0604020202020204" pitchFamily="34" charset="0"/>
              <a:buNone/>
            </a:pPr>
            <a:r>
              <a:rPr lang="en-US" altLang="zh-TW" dirty="0"/>
              <a:t> </a:t>
            </a:r>
            <a:r>
              <a:rPr lang="en-US" altLang="zh-TW" dirty="0" smtClean="0"/>
              <a:t>       [--target=</a:t>
            </a:r>
            <a:r>
              <a:rPr lang="en-US" altLang="zh-TW" dirty="0" err="1" smtClean="0"/>
              <a:t>bfdname</a:t>
            </a:r>
            <a:r>
              <a:rPr lang="en-US" altLang="zh-TW" dirty="0" smtClean="0"/>
              <a:t>]</a:t>
            </a:r>
          </a:p>
          <a:p>
            <a:pPr marL="0" indent="0">
              <a:buFont typeface="Arial" panose="020B0604020202020204" pitchFamily="34" charset="0"/>
              <a:buNone/>
            </a:pPr>
            <a:r>
              <a:rPr lang="en-US" altLang="zh-TW" dirty="0" smtClean="0"/>
              <a:t>        [</a:t>
            </a:r>
            <a:r>
              <a:rPr lang="en-US" altLang="zh-TW" dirty="0" err="1" smtClean="0"/>
              <a:t>objfile</a:t>
            </a:r>
            <a:r>
              <a:rPr lang="en-US" altLang="zh-TW" dirty="0" smtClean="0"/>
              <a:t>...]</a:t>
            </a:r>
            <a:endParaRPr lang="zh-TW" altLang="en-US" dirty="0"/>
          </a:p>
        </p:txBody>
      </p:sp>
    </p:spTree>
    <p:extLst>
      <p:ext uri="{BB962C8B-B14F-4D97-AF65-F5344CB8AC3E}">
        <p14:creationId xmlns:p14="http://schemas.microsoft.com/office/powerpoint/2010/main" val="1417520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smtClean="0"/>
              <a:t>:</a:t>
            </a:r>
            <a:r>
              <a:rPr lang="en-US" altLang="zh-TW" sz="2800" dirty="0"/>
              <a:t> addr2line </a:t>
            </a:r>
            <a:endParaRPr lang="zh-TW" altLang="en-US" sz="2800" dirty="0"/>
          </a:p>
        </p:txBody>
      </p:sp>
      <p:sp>
        <p:nvSpPr>
          <p:cNvPr id="2" name="內容版面配置區 1"/>
          <p:cNvSpPr>
            <a:spLocks noGrp="1"/>
          </p:cNvSpPr>
          <p:nvPr>
            <p:ph idx="1"/>
          </p:nvPr>
        </p:nvSpPr>
        <p:spPr>
          <a:xfrm>
            <a:off x="3337897" y="2332619"/>
            <a:ext cx="5045611" cy="3787523"/>
          </a:xfrm>
          <a:solidFill>
            <a:schemeClr val="accent4">
              <a:lumMod val="20000"/>
              <a:lumOff val="80000"/>
            </a:schemeClr>
          </a:solidFill>
        </p:spPr>
        <p:txBody>
          <a:bodyPr>
            <a:normAutofit fontScale="77500" lnSpcReduction="20000"/>
          </a:bodyPr>
          <a:lstStyle/>
          <a:p>
            <a:pPr marL="0" indent="0">
              <a:buNone/>
            </a:pPr>
            <a:r>
              <a:rPr lang="en-US" altLang="zh-TW" dirty="0"/>
              <a:t> addr2line [-a|--addresses]</a:t>
            </a:r>
          </a:p>
          <a:p>
            <a:pPr marL="0" indent="0">
              <a:buNone/>
            </a:pPr>
            <a:r>
              <a:rPr lang="en-US" altLang="zh-TW" dirty="0"/>
              <a:t>               [-b </a:t>
            </a:r>
            <a:r>
              <a:rPr lang="en-US" altLang="zh-TW" dirty="0" err="1"/>
              <a:t>bfdname</a:t>
            </a:r>
            <a:r>
              <a:rPr lang="en-US" altLang="zh-TW" dirty="0"/>
              <a:t>|--target=</a:t>
            </a:r>
            <a:r>
              <a:rPr lang="en-US" altLang="zh-TW" dirty="0" err="1"/>
              <a:t>bfdname</a:t>
            </a:r>
            <a:r>
              <a:rPr lang="en-US" altLang="zh-TW" dirty="0"/>
              <a:t>]</a:t>
            </a:r>
          </a:p>
          <a:p>
            <a:pPr marL="0" indent="0">
              <a:buNone/>
            </a:pPr>
            <a:r>
              <a:rPr lang="en-US" altLang="zh-TW" dirty="0"/>
              <a:t>               [-C|--</a:t>
            </a:r>
            <a:r>
              <a:rPr lang="en-US" altLang="zh-TW" dirty="0" err="1"/>
              <a:t>demangle</a:t>
            </a:r>
            <a:r>
              <a:rPr lang="en-US" altLang="zh-TW" dirty="0"/>
              <a:t>[=style]]</a:t>
            </a:r>
          </a:p>
          <a:p>
            <a:pPr marL="0" indent="0">
              <a:buNone/>
            </a:pPr>
            <a:r>
              <a:rPr lang="en-US" altLang="zh-TW" dirty="0"/>
              <a:t>               [-e filename|--exe=filename]</a:t>
            </a:r>
          </a:p>
          <a:p>
            <a:pPr marL="0" indent="0">
              <a:buNone/>
            </a:pPr>
            <a:r>
              <a:rPr lang="en-US" altLang="zh-TW" dirty="0"/>
              <a:t>               [-f|--functions] [-s|--</a:t>
            </a:r>
            <a:r>
              <a:rPr lang="en-US" altLang="zh-TW" dirty="0" err="1"/>
              <a:t>basename</a:t>
            </a:r>
            <a:r>
              <a:rPr lang="en-US" altLang="zh-TW" dirty="0"/>
              <a:t>]</a:t>
            </a:r>
          </a:p>
          <a:p>
            <a:pPr marL="0" indent="0">
              <a:buNone/>
            </a:pPr>
            <a:r>
              <a:rPr lang="en-US" altLang="zh-TW" dirty="0"/>
              <a:t>               [-</a:t>
            </a:r>
            <a:r>
              <a:rPr lang="en-US" altLang="zh-TW" dirty="0" err="1"/>
              <a:t>i</a:t>
            </a:r>
            <a:r>
              <a:rPr lang="en-US" altLang="zh-TW" dirty="0"/>
              <a:t>|--</a:t>
            </a:r>
            <a:r>
              <a:rPr lang="en-US" altLang="zh-TW" dirty="0" err="1"/>
              <a:t>inlines</a:t>
            </a:r>
            <a:r>
              <a:rPr lang="en-US" altLang="zh-TW" dirty="0"/>
              <a:t>]</a:t>
            </a:r>
          </a:p>
          <a:p>
            <a:pPr marL="0" indent="0">
              <a:buNone/>
            </a:pPr>
            <a:r>
              <a:rPr lang="en-US" altLang="zh-TW" dirty="0"/>
              <a:t>               [-p|--pretty-print]</a:t>
            </a:r>
          </a:p>
          <a:p>
            <a:pPr marL="0" indent="0">
              <a:buNone/>
            </a:pPr>
            <a:r>
              <a:rPr lang="en-US" altLang="zh-TW" dirty="0"/>
              <a:t>               [-j|--section=name]</a:t>
            </a:r>
          </a:p>
          <a:p>
            <a:pPr marL="0" indent="0">
              <a:buNone/>
            </a:pPr>
            <a:r>
              <a:rPr lang="en-US" altLang="zh-TW" dirty="0"/>
              <a:t>               [-H|--help] [-V|--version]</a:t>
            </a:r>
          </a:p>
          <a:p>
            <a:pPr marL="0" indent="0">
              <a:buNone/>
            </a:pPr>
            <a:r>
              <a:rPr lang="en-US" altLang="zh-TW" dirty="0"/>
              <a:t>               [</a:t>
            </a:r>
            <a:r>
              <a:rPr lang="en-US" altLang="zh-TW" dirty="0" err="1"/>
              <a:t>addr</a:t>
            </a:r>
            <a:r>
              <a:rPr lang="en-US" altLang="zh-TW" dirty="0"/>
              <a:t> </a:t>
            </a:r>
            <a:r>
              <a:rPr lang="en-US" altLang="zh-TW" dirty="0" err="1"/>
              <a:t>addr</a:t>
            </a:r>
            <a:r>
              <a:rPr lang="en-US" altLang="zh-TW" dirty="0"/>
              <a:t> ...]</a:t>
            </a:r>
            <a:endParaRPr lang="zh-TW" altLang="en-US" dirty="0"/>
          </a:p>
        </p:txBody>
      </p:sp>
      <p:sp>
        <p:nvSpPr>
          <p:cNvPr id="3" name="矩形 2"/>
          <p:cNvSpPr/>
          <p:nvPr/>
        </p:nvSpPr>
        <p:spPr>
          <a:xfrm>
            <a:off x="194648" y="1076122"/>
            <a:ext cx="8813549" cy="923330"/>
          </a:xfrm>
          <a:prstGeom prst="rect">
            <a:avLst/>
          </a:prstGeom>
        </p:spPr>
        <p:txBody>
          <a:bodyPr wrap="square">
            <a:spAutoFit/>
          </a:bodyPr>
          <a:lstStyle/>
          <a:p>
            <a:r>
              <a:rPr lang="en-US" altLang="zh-TW" dirty="0"/>
              <a:t>addr2line translates addresses into file names and line numbers. Given an address in an executable or an offset in a section of a relocatable object, it uses the debugging information to figure out which file name and line number are associated with it.</a:t>
            </a:r>
            <a:endParaRPr lang="zh-TW" altLang="en-US" dirty="0"/>
          </a:p>
        </p:txBody>
      </p:sp>
    </p:spTree>
    <p:extLst>
      <p:ext uri="{BB962C8B-B14F-4D97-AF65-F5344CB8AC3E}">
        <p14:creationId xmlns:p14="http://schemas.microsoft.com/office/powerpoint/2010/main" val="1255629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smtClean="0"/>
              <a:t>:</a:t>
            </a:r>
            <a:r>
              <a:rPr lang="en-US" altLang="zh-TW" sz="2800" dirty="0"/>
              <a:t> strings</a:t>
            </a:r>
            <a:endParaRPr lang="zh-TW" altLang="en-US" sz="2800" dirty="0"/>
          </a:p>
        </p:txBody>
      </p:sp>
      <p:sp>
        <p:nvSpPr>
          <p:cNvPr id="2" name="內容版面配置區 1"/>
          <p:cNvSpPr>
            <a:spLocks noGrp="1"/>
          </p:cNvSpPr>
          <p:nvPr>
            <p:ph idx="1"/>
          </p:nvPr>
        </p:nvSpPr>
        <p:spPr>
          <a:xfrm>
            <a:off x="4240984" y="1508755"/>
            <a:ext cx="4758162" cy="3615508"/>
          </a:xfrm>
          <a:solidFill>
            <a:schemeClr val="accent4">
              <a:lumMod val="20000"/>
              <a:lumOff val="80000"/>
            </a:schemeClr>
          </a:solidFill>
        </p:spPr>
        <p:txBody>
          <a:bodyPr>
            <a:normAutofit/>
          </a:bodyPr>
          <a:lstStyle/>
          <a:p>
            <a:pPr marL="0" indent="0">
              <a:buNone/>
            </a:pPr>
            <a:r>
              <a:rPr lang="en-US" altLang="zh-TW" sz="2000" dirty="0"/>
              <a:t>strings [-</a:t>
            </a:r>
            <a:r>
              <a:rPr lang="en-US" altLang="zh-TW" sz="2000" dirty="0" err="1"/>
              <a:t>afovV</a:t>
            </a:r>
            <a:r>
              <a:rPr lang="en-US" altLang="zh-TW" sz="2000" dirty="0"/>
              <a:t>] [-min-</a:t>
            </a:r>
            <a:r>
              <a:rPr lang="en-US" altLang="zh-TW" sz="2000" dirty="0" err="1"/>
              <a:t>len</a:t>
            </a:r>
            <a:r>
              <a:rPr lang="en-US" altLang="zh-TW" sz="2000" dirty="0"/>
              <a:t>]</a:t>
            </a:r>
          </a:p>
          <a:p>
            <a:pPr marL="0" indent="0">
              <a:buNone/>
            </a:pPr>
            <a:r>
              <a:rPr lang="en-US" altLang="zh-TW" sz="2000" dirty="0"/>
              <a:t>             [-n min-</a:t>
            </a:r>
            <a:r>
              <a:rPr lang="en-US" altLang="zh-TW" sz="2000" dirty="0" err="1"/>
              <a:t>len</a:t>
            </a:r>
            <a:r>
              <a:rPr lang="en-US" altLang="zh-TW" sz="2000" dirty="0"/>
              <a:t>] [--bytes=min-</a:t>
            </a:r>
            <a:r>
              <a:rPr lang="en-US" altLang="zh-TW" sz="2000" dirty="0" err="1"/>
              <a:t>len</a:t>
            </a:r>
            <a:r>
              <a:rPr lang="en-US" altLang="zh-TW" sz="2000" dirty="0"/>
              <a:t>]</a:t>
            </a:r>
          </a:p>
          <a:p>
            <a:pPr marL="0" indent="0">
              <a:buNone/>
            </a:pPr>
            <a:r>
              <a:rPr lang="en-US" altLang="zh-TW" sz="2000" dirty="0"/>
              <a:t>             [-t radix] [--radix=radix]</a:t>
            </a:r>
          </a:p>
          <a:p>
            <a:pPr marL="0" indent="0">
              <a:buNone/>
            </a:pPr>
            <a:r>
              <a:rPr lang="en-US" altLang="zh-TW" sz="2000" dirty="0"/>
              <a:t>             [-e encoding] [--encoding=encoding]</a:t>
            </a:r>
          </a:p>
          <a:p>
            <a:pPr marL="0" indent="0">
              <a:buNone/>
            </a:pPr>
            <a:r>
              <a:rPr lang="en-US" altLang="zh-TW" sz="2000" dirty="0"/>
              <a:t>             [-] [--all] [--print-file-name]</a:t>
            </a:r>
          </a:p>
          <a:p>
            <a:pPr marL="0" indent="0">
              <a:buNone/>
            </a:pPr>
            <a:r>
              <a:rPr lang="en-US" altLang="zh-TW" sz="2000" dirty="0"/>
              <a:t>             [-T </a:t>
            </a:r>
            <a:r>
              <a:rPr lang="en-US" altLang="zh-TW" sz="2000" dirty="0" err="1"/>
              <a:t>bfdname</a:t>
            </a:r>
            <a:r>
              <a:rPr lang="en-US" altLang="zh-TW" sz="2000" dirty="0"/>
              <a:t>] [--target=</a:t>
            </a:r>
            <a:r>
              <a:rPr lang="en-US" altLang="zh-TW" sz="2000" dirty="0" err="1"/>
              <a:t>bfdname</a:t>
            </a:r>
            <a:r>
              <a:rPr lang="en-US" altLang="zh-TW" sz="2000" dirty="0"/>
              <a:t>]</a:t>
            </a:r>
          </a:p>
          <a:p>
            <a:pPr marL="0" indent="0">
              <a:buNone/>
            </a:pPr>
            <a:r>
              <a:rPr lang="en-US" altLang="zh-TW" sz="2000" dirty="0"/>
              <a:t>             [-w] [--include-all-whitespace]</a:t>
            </a:r>
          </a:p>
          <a:p>
            <a:pPr marL="0" indent="0">
              <a:buNone/>
            </a:pPr>
            <a:r>
              <a:rPr lang="en-US" altLang="zh-TW" sz="2000" dirty="0"/>
              <a:t>             [-s] [--output-</a:t>
            </a:r>
            <a:r>
              <a:rPr lang="en-US" altLang="zh-TW" sz="2000" dirty="0" err="1"/>
              <a:t>separatorsep_string</a:t>
            </a:r>
            <a:r>
              <a:rPr lang="en-US" altLang="zh-TW" sz="2000" dirty="0"/>
              <a:t>]</a:t>
            </a:r>
          </a:p>
          <a:p>
            <a:pPr marL="0" indent="0">
              <a:buNone/>
            </a:pPr>
            <a:r>
              <a:rPr lang="en-US" altLang="zh-TW" sz="2000" dirty="0"/>
              <a:t>             [--help] [--version] file...</a:t>
            </a:r>
            <a:endParaRPr lang="zh-TW" altLang="en-US" sz="2000" dirty="0"/>
          </a:p>
        </p:txBody>
      </p:sp>
      <p:sp>
        <p:nvSpPr>
          <p:cNvPr id="3" name="矩形 2"/>
          <p:cNvSpPr/>
          <p:nvPr/>
        </p:nvSpPr>
        <p:spPr>
          <a:xfrm>
            <a:off x="158436" y="1259765"/>
            <a:ext cx="3879409" cy="5078313"/>
          </a:xfrm>
          <a:prstGeom prst="rect">
            <a:avLst/>
          </a:prstGeom>
          <a:solidFill>
            <a:schemeClr val="accent6">
              <a:lumMod val="20000"/>
              <a:lumOff val="80000"/>
            </a:schemeClr>
          </a:solidFill>
        </p:spPr>
        <p:txBody>
          <a:bodyPr wrap="square">
            <a:spAutoFit/>
          </a:bodyPr>
          <a:lstStyle/>
          <a:p>
            <a:r>
              <a:rPr lang="en-US" altLang="zh-TW" dirty="0"/>
              <a:t>For each file given, gnu strings prints the printable character sequences that are at least 4 characters long (or the number given with the options below) and are followed by an unprintable character.</a:t>
            </a:r>
          </a:p>
          <a:p>
            <a:endParaRPr lang="en-US" altLang="zh-TW" dirty="0"/>
          </a:p>
          <a:p>
            <a:r>
              <a:rPr lang="en-US" altLang="zh-TW" dirty="0"/>
              <a:t>Depending upon how the strings program was configured it will default to either displaying all the printable sequences that it can find in each file, or only those sequences that are in loadable, initialized data sections. </a:t>
            </a:r>
            <a:endParaRPr lang="en-US" altLang="zh-TW" dirty="0" smtClean="0"/>
          </a:p>
          <a:p>
            <a:endParaRPr lang="en-US" altLang="zh-TW" dirty="0"/>
          </a:p>
          <a:p>
            <a:r>
              <a:rPr lang="en-US" altLang="zh-TW" dirty="0" smtClean="0"/>
              <a:t>If </a:t>
            </a:r>
            <a:r>
              <a:rPr lang="en-US" altLang="zh-TW" dirty="0"/>
              <a:t>the file type in unrecognizable, or if strings is reading from </a:t>
            </a:r>
            <a:r>
              <a:rPr lang="en-US" altLang="zh-TW" dirty="0" err="1"/>
              <a:t>stdin</a:t>
            </a:r>
            <a:r>
              <a:rPr lang="en-US" altLang="zh-TW" dirty="0"/>
              <a:t> then it will always display all of the printable sequences that it can find.</a:t>
            </a:r>
            <a:endParaRPr lang="zh-TW" altLang="en-US" dirty="0"/>
          </a:p>
        </p:txBody>
      </p:sp>
    </p:spTree>
    <p:extLst>
      <p:ext uri="{BB962C8B-B14F-4D97-AF65-F5344CB8AC3E}">
        <p14:creationId xmlns:p14="http://schemas.microsoft.com/office/powerpoint/2010/main" val="567639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圖說文字 3"/>
          <p:cNvSpPr/>
          <p:nvPr/>
        </p:nvSpPr>
        <p:spPr>
          <a:xfrm>
            <a:off x="0" y="0"/>
            <a:ext cx="9144000" cy="950259"/>
          </a:xfrm>
          <a:prstGeom prst="wedgeRectCallo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3200" dirty="0"/>
              <a:t>ELF</a:t>
            </a:r>
            <a:r>
              <a:rPr lang="zh-TW" altLang="en-US" sz="3200" dirty="0"/>
              <a:t>分析工具</a:t>
            </a:r>
            <a:r>
              <a:rPr lang="en-US" altLang="zh-TW" sz="3200" dirty="0"/>
              <a:t>:strip</a:t>
            </a:r>
            <a:endParaRPr lang="zh-TW" altLang="en-US" sz="2800" dirty="0"/>
          </a:p>
        </p:txBody>
      </p:sp>
      <p:sp>
        <p:nvSpPr>
          <p:cNvPr id="2" name="內容版面配置區 1"/>
          <p:cNvSpPr>
            <a:spLocks noGrp="1"/>
          </p:cNvSpPr>
          <p:nvPr>
            <p:ph idx="1"/>
          </p:nvPr>
        </p:nvSpPr>
        <p:spPr>
          <a:xfrm>
            <a:off x="4021657" y="676169"/>
            <a:ext cx="4749109" cy="5787383"/>
          </a:xfrm>
          <a:solidFill>
            <a:schemeClr val="accent4">
              <a:lumMod val="20000"/>
              <a:lumOff val="80000"/>
            </a:schemeClr>
          </a:solidFill>
        </p:spPr>
        <p:txBody>
          <a:bodyPr>
            <a:normAutofit fontScale="55000" lnSpcReduction="20000"/>
          </a:bodyPr>
          <a:lstStyle/>
          <a:p>
            <a:pPr marL="0" indent="0">
              <a:buNone/>
            </a:pPr>
            <a:r>
              <a:rPr lang="en-US" altLang="zh-TW" b="1" dirty="0">
                <a:effectLst>
                  <a:outerShdw blurRad="38100" dist="38100" dir="2700000" algn="tl">
                    <a:srgbClr val="000000">
                      <a:alpha val="43137"/>
                    </a:srgbClr>
                  </a:outerShdw>
                </a:effectLst>
              </a:rPr>
              <a:t>strip </a:t>
            </a:r>
            <a:r>
              <a:rPr lang="en-US" altLang="zh-TW" b="1" dirty="0"/>
              <a:t>[-F </a:t>
            </a:r>
            <a:r>
              <a:rPr lang="en-US" altLang="zh-TW" b="1" dirty="0" err="1"/>
              <a:t>bfdname</a:t>
            </a:r>
            <a:r>
              <a:rPr lang="en-US" altLang="zh-TW" b="1" dirty="0"/>
              <a:t> |--target=</a:t>
            </a:r>
            <a:r>
              <a:rPr lang="en-US" altLang="zh-TW" b="1" dirty="0" err="1"/>
              <a:t>bfdname</a:t>
            </a:r>
            <a:r>
              <a:rPr lang="en-US" altLang="zh-TW" b="1" dirty="0"/>
              <a:t>]</a:t>
            </a:r>
          </a:p>
          <a:p>
            <a:pPr marL="0" indent="0">
              <a:buNone/>
            </a:pPr>
            <a:r>
              <a:rPr lang="en-US" altLang="zh-TW" b="1" dirty="0"/>
              <a:t>           [-I </a:t>
            </a:r>
            <a:r>
              <a:rPr lang="en-US" altLang="zh-TW" b="1" dirty="0" err="1"/>
              <a:t>bfdname</a:t>
            </a:r>
            <a:r>
              <a:rPr lang="en-US" altLang="zh-TW" b="1" dirty="0"/>
              <a:t> |--input-target=</a:t>
            </a:r>
            <a:r>
              <a:rPr lang="en-US" altLang="zh-TW" b="1" dirty="0" err="1"/>
              <a:t>bfdname</a:t>
            </a:r>
            <a:r>
              <a:rPr lang="en-US" altLang="zh-TW" b="1" dirty="0"/>
              <a:t>]</a:t>
            </a:r>
          </a:p>
          <a:p>
            <a:pPr marL="0" indent="0">
              <a:buNone/>
            </a:pPr>
            <a:r>
              <a:rPr lang="en-US" altLang="zh-TW" b="1" dirty="0"/>
              <a:t>           [-O </a:t>
            </a:r>
            <a:r>
              <a:rPr lang="en-US" altLang="zh-TW" b="1" dirty="0" err="1"/>
              <a:t>bfdname</a:t>
            </a:r>
            <a:r>
              <a:rPr lang="en-US" altLang="zh-TW" b="1" dirty="0"/>
              <a:t> |--output-target=</a:t>
            </a:r>
            <a:r>
              <a:rPr lang="en-US" altLang="zh-TW" b="1" dirty="0" err="1"/>
              <a:t>bfdname</a:t>
            </a:r>
            <a:r>
              <a:rPr lang="en-US" altLang="zh-TW" b="1" dirty="0"/>
              <a:t>]</a:t>
            </a:r>
          </a:p>
          <a:p>
            <a:pPr marL="0" indent="0">
              <a:buNone/>
            </a:pPr>
            <a:r>
              <a:rPr lang="en-US" altLang="zh-TW" b="1" dirty="0"/>
              <a:t>           [-s|--strip-all]</a:t>
            </a:r>
          </a:p>
          <a:p>
            <a:pPr marL="0" indent="0">
              <a:buNone/>
            </a:pPr>
            <a:r>
              <a:rPr lang="en-US" altLang="zh-TW" b="1" dirty="0"/>
              <a:t>           [-S|-g|-d|--strip-debug]</a:t>
            </a:r>
          </a:p>
          <a:p>
            <a:pPr marL="0" indent="0">
              <a:buNone/>
            </a:pPr>
            <a:r>
              <a:rPr lang="en-US" altLang="zh-TW" b="1" dirty="0"/>
              <a:t>           [--strip-</a:t>
            </a:r>
            <a:r>
              <a:rPr lang="en-US" altLang="zh-TW" b="1" dirty="0" err="1"/>
              <a:t>dwo</a:t>
            </a:r>
            <a:r>
              <a:rPr lang="en-US" altLang="zh-TW" b="1" dirty="0"/>
              <a:t>]</a:t>
            </a:r>
          </a:p>
          <a:p>
            <a:pPr marL="0" indent="0">
              <a:buNone/>
            </a:pPr>
            <a:r>
              <a:rPr lang="en-US" altLang="zh-TW" b="1" dirty="0"/>
              <a:t>           [-K </a:t>
            </a:r>
            <a:r>
              <a:rPr lang="en-US" altLang="zh-TW" b="1" dirty="0" err="1"/>
              <a:t>symbolname</a:t>
            </a:r>
            <a:r>
              <a:rPr lang="en-US" altLang="zh-TW" b="1" dirty="0"/>
              <a:t> |--keep-symbol=</a:t>
            </a:r>
            <a:r>
              <a:rPr lang="en-US" altLang="zh-TW" b="1" dirty="0" err="1"/>
              <a:t>symbolname</a:t>
            </a:r>
            <a:r>
              <a:rPr lang="en-US" altLang="zh-TW" b="1" dirty="0"/>
              <a:t>]</a:t>
            </a:r>
          </a:p>
          <a:p>
            <a:pPr marL="0" indent="0">
              <a:buNone/>
            </a:pPr>
            <a:r>
              <a:rPr lang="en-US" altLang="zh-TW" b="1" dirty="0"/>
              <a:t>           [-N </a:t>
            </a:r>
            <a:r>
              <a:rPr lang="en-US" altLang="zh-TW" b="1" dirty="0" err="1"/>
              <a:t>symbolname</a:t>
            </a:r>
            <a:r>
              <a:rPr lang="en-US" altLang="zh-TW" b="1" dirty="0"/>
              <a:t> |--strip-symbol=</a:t>
            </a:r>
            <a:r>
              <a:rPr lang="en-US" altLang="zh-TW" b="1" dirty="0" err="1"/>
              <a:t>symbolname</a:t>
            </a:r>
            <a:r>
              <a:rPr lang="en-US" altLang="zh-TW" b="1" dirty="0"/>
              <a:t>]</a:t>
            </a:r>
          </a:p>
          <a:p>
            <a:pPr marL="0" indent="0">
              <a:buNone/>
            </a:pPr>
            <a:r>
              <a:rPr lang="en-US" altLang="zh-TW" b="1" dirty="0"/>
              <a:t>           [-w|--wildcard]</a:t>
            </a:r>
          </a:p>
          <a:p>
            <a:pPr marL="0" indent="0">
              <a:buNone/>
            </a:pPr>
            <a:r>
              <a:rPr lang="en-US" altLang="zh-TW" b="1" dirty="0"/>
              <a:t>           [-x|--discard-all] [-X |--discard-locals]</a:t>
            </a:r>
          </a:p>
          <a:p>
            <a:pPr marL="0" indent="0">
              <a:buNone/>
            </a:pPr>
            <a:r>
              <a:rPr lang="en-US" altLang="zh-TW" b="1" dirty="0"/>
              <a:t>           [-R </a:t>
            </a:r>
            <a:r>
              <a:rPr lang="en-US" altLang="zh-TW" b="1" dirty="0" err="1"/>
              <a:t>sectionname</a:t>
            </a:r>
            <a:r>
              <a:rPr lang="en-US" altLang="zh-TW" b="1" dirty="0"/>
              <a:t> |--remove-section=</a:t>
            </a:r>
            <a:r>
              <a:rPr lang="en-US" altLang="zh-TW" b="1" dirty="0" err="1"/>
              <a:t>sectionname</a:t>
            </a:r>
            <a:r>
              <a:rPr lang="en-US" altLang="zh-TW" b="1" dirty="0"/>
              <a:t>]</a:t>
            </a:r>
          </a:p>
          <a:p>
            <a:pPr marL="0" indent="0">
              <a:buNone/>
            </a:pPr>
            <a:r>
              <a:rPr lang="en-US" altLang="zh-TW" b="1" dirty="0"/>
              <a:t>           [--remove-relocations=</a:t>
            </a:r>
            <a:r>
              <a:rPr lang="en-US" altLang="zh-TW" b="1" dirty="0" err="1"/>
              <a:t>sectionpattern</a:t>
            </a:r>
            <a:r>
              <a:rPr lang="en-US" altLang="zh-TW" b="1" dirty="0"/>
              <a:t>]</a:t>
            </a:r>
          </a:p>
          <a:p>
            <a:pPr marL="0" indent="0">
              <a:buNone/>
            </a:pPr>
            <a:r>
              <a:rPr lang="en-US" altLang="zh-TW" b="1" dirty="0"/>
              <a:t>           [-o file] [-p|--preserve-dates]</a:t>
            </a:r>
          </a:p>
          <a:p>
            <a:pPr marL="0" indent="0">
              <a:buNone/>
            </a:pPr>
            <a:r>
              <a:rPr lang="en-US" altLang="zh-TW" b="1" dirty="0"/>
              <a:t>           [-D|--enable-deterministic-archives]</a:t>
            </a:r>
          </a:p>
          <a:p>
            <a:pPr marL="0" indent="0">
              <a:buNone/>
            </a:pPr>
            <a:r>
              <a:rPr lang="en-US" altLang="zh-TW" b="1" dirty="0"/>
              <a:t>           [-U|--disable-deterministic-archives]</a:t>
            </a:r>
          </a:p>
          <a:p>
            <a:pPr marL="0" indent="0">
              <a:buNone/>
            </a:pPr>
            <a:r>
              <a:rPr lang="en-US" altLang="zh-TW" b="1" dirty="0"/>
              <a:t>           [--keep-file-symbols]</a:t>
            </a:r>
          </a:p>
          <a:p>
            <a:pPr marL="0" indent="0">
              <a:buNone/>
            </a:pPr>
            <a:r>
              <a:rPr lang="en-US" altLang="zh-TW" b="1" dirty="0"/>
              <a:t>           [--only-keep-debug]</a:t>
            </a:r>
          </a:p>
          <a:p>
            <a:pPr marL="0" indent="0">
              <a:buNone/>
            </a:pPr>
            <a:r>
              <a:rPr lang="en-US" altLang="zh-TW" b="1" dirty="0"/>
              <a:t>           [-v |--verbose] [-V|--version]</a:t>
            </a:r>
          </a:p>
          <a:p>
            <a:pPr marL="0" indent="0">
              <a:buNone/>
            </a:pPr>
            <a:r>
              <a:rPr lang="en-US" altLang="zh-TW" b="1" dirty="0"/>
              <a:t>           [--help] [--info]</a:t>
            </a:r>
          </a:p>
          <a:p>
            <a:pPr marL="0" indent="0">
              <a:buNone/>
            </a:pPr>
            <a:r>
              <a:rPr lang="en-US" altLang="zh-TW" b="1" dirty="0"/>
              <a:t>           </a:t>
            </a:r>
            <a:r>
              <a:rPr lang="en-US" altLang="zh-TW" b="1" dirty="0" err="1"/>
              <a:t>objfile</a:t>
            </a:r>
            <a:r>
              <a:rPr lang="en-US" altLang="zh-TW" b="1" dirty="0"/>
              <a:t>...</a:t>
            </a:r>
            <a:endParaRPr lang="zh-TW" altLang="en-US" b="1" dirty="0"/>
          </a:p>
        </p:txBody>
      </p:sp>
    </p:spTree>
    <p:extLst>
      <p:ext uri="{BB962C8B-B14F-4D97-AF65-F5344CB8AC3E}">
        <p14:creationId xmlns:p14="http://schemas.microsoft.com/office/powerpoint/2010/main" val="1995810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你可以自己不</a:t>
            </a:r>
            <a:r>
              <a:rPr lang="zh-TW" altLang="en-US" dirty="0"/>
              <a:t>斷</a:t>
            </a:r>
            <a:r>
              <a:rPr lang="zh-TW" altLang="en-US" dirty="0" smtClean="0"/>
              <a:t>補充</a:t>
            </a:r>
            <a:r>
              <a:rPr lang="en-US" altLang="zh-TW" dirty="0" smtClean="0"/>
              <a: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840369138"/>
              </p:ext>
            </p:extLst>
          </p:nvPr>
        </p:nvGraphicFramePr>
        <p:xfrm>
          <a:off x="628649" y="2226469"/>
          <a:ext cx="8345022" cy="2449830"/>
        </p:xfrm>
        <a:graphic>
          <a:graphicData uri="http://schemas.openxmlformats.org/drawingml/2006/table">
            <a:tbl>
              <a:tblPr firstRow="1" bandRow="1">
                <a:tableStyleId>{5C22544A-7EE6-4342-B048-85BDC9FD1C3A}</a:tableStyleId>
              </a:tblPr>
              <a:tblGrid>
                <a:gridCol w="3297892"/>
                <a:gridCol w="5047130"/>
              </a:tblGrid>
              <a:tr h="278130">
                <a:tc>
                  <a:txBody>
                    <a:bodyPr/>
                    <a:lstStyle/>
                    <a:p>
                      <a:endParaRPr lang="zh-TW" altLang="en-US" sz="1000" dirty="0"/>
                    </a:p>
                  </a:txBody>
                  <a:tcPr marL="68580" marR="68580" marT="34290" marB="34290"/>
                </a:tc>
                <a:tc>
                  <a:txBody>
                    <a:bodyPr/>
                    <a:lstStyle/>
                    <a:p>
                      <a:endParaRPr lang="zh-TW" altLang="en-US" sz="1000"/>
                    </a:p>
                  </a:txBody>
                  <a:tcPr marL="68580" marR="68580" marT="34290" marB="34290"/>
                </a:tc>
              </a:tr>
              <a:tr h="278130">
                <a:tc>
                  <a:txBody>
                    <a:bodyPr/>
                    <a:lstStyle/>
                    <a:p>
                      <a:r>
                        <a:rPr lang="en-US" altLang="zh-TW" sz="2400" b="0" i="0" u="none" strike="noStrike" kern="1200" baseline="0" dirty="0" smtClean="0">
                          <a:solidFill>
                            <a:schemeClr val="dk1"/>
                          </a:solidFill>
                          <a:latin typeface="+mn-lt"/>
                          <a:ea typeface="+mn-ea"/>
                          <a:cs typeface="+mn-cs"/>
                        </a:rPr>
                        <a:t>Quick Insight Tools</a:t>
                      </a:r>
                      <a:endParaRPr lang="zh-TW" altLang="en-US" sz="2400" dirty="0"/>
                    </a:p>
                  </a:txBody>
                  <a:tcPr marL="68580" marR="68580" marT="34290" marB="34290"/>
                </a:tc>
                <a:tc>
                  <a:txBody>
                    <a:bodyPr/>
                    <a:lstStyle/>
                    <a:p>
                      <a:r>
                        <a:rPr lang="en-US" altLang="zh-TW" sz="2400" b="0" i="0" u="none" strike="noStrike" kern="1200" baseline="0" dirty="0" smtClean="0">
                          <a:solidFill>
                            <a:schemeClr val="dk1"/>
                          </a:solidFill>
                          <a:latin typeface="+mn-lt"/>
                          <a:ea typeface="+mn-ea"/>
                          <a:cs typeface="+mn-cs"/>
                        </a:rPr>
                        <a:t>file   size </a:t>
                      </a:r>
                      <a:r>
                        <a:rPr lang="en-US" altLang="zh-TW" sz="2400" b="0" i="0" u="none" strike="noStrike" kern="1200" baseline="0" dirty="0" err="1" smtClean="0">
                          <a:solidFill>
                            <a:schemeClr val="dk1"/>
                          </a:solidFill>
                          <a:latin typeface="+mn-lt"/>
                          <a:ea typeface="+mn-ea"/>
                          <a:cs typeface="+mn-cs"/>
                        </a:rPr>
                        <a:t>checksec</a:t>
                      </a:r>
                      <a:endParaRPr lang="zh-TW" altLang="en-US" sz="2400" dirty="0"/>
                    </a:p>
                  </a:txBody>
                  <a:tcPr marL="68580" marR="68580" marT="34290" marB="34290"/>
                </a:tc>
              </a:tr>
              <a:tr h="278130">
                <a:tc>
                  <a:txBody>
                    <a:bodyPr/>
                    <a:lstStyle/>
                    <a:p>
                      <a:r>
                        <a:rPr lang="en-US" altLang="zh-TW" sz="2400" b="0" i="0" u="none" strike="noStrike" kern="1200" baseline="0" dirty="0" smtClean="0">
                          <a:solidFill>
                            <a:schemeClr val="dk1"/>
                          </a:solidFill>
                          <a:latin typeface="+mn-lt"/>
                          <a:ea typeface="+mn-ea"/>
                          <a:cs typeface="+mn-cs"/>
                        </a:rPr>
                        <a:t>Detailed Analysis Tools</a:t>
                      </a:r>
                      <a:endParaRPr lang="zh-TW" altLang="en-US" sz="2400" dirty="0"/>
                    </a:p>
                  </a:txBody>
                  <a:tcPr marL="68580" marR="68580" marT="34290" marB="34290"/>
                </a:tc>
                <a:tc>
                  <a:txBody>
                    <a:bodyPr/>
                    <a:lstStyle/>
                    <a:p>
                      <a:r>
                        <a:rPr lang="en-US" altLang="zh-TW" sz="2400" dirty="0" err="1" smtClean="0"/>
                        <a:t>ldd</a:t>
                      </a:r>
                      <a:r>
                        <a:rPr lang="en-US" altLang="zh-TW" sz="2400" dirty="0" smtClean="0"/>
                        <a:t> nm </a:t>
                      </a:r>
                      <a:r>
                        <a:rPr lang="en-US" altLang="zh-TW" sz="2400" dirty="0" err="1" smtClean="0"/>
                        <a:t>objdump</a:t>
                      </a:r>
                      <a:r>
                        <a:rPr lang="en-US" altLang="zh-TW" sz="2400" dirty="0" smtClean="0"/>
                        <a:t> </a:t>
                      </a:r>
                      <a:r>
                        <a:rPr lang="en-US" altLang="zh-TW" sz="2400" dirty="0" err="1" smtClean="0"/>
                        <a:t>readelf</a:t>
                      </a:r>
                      <a:r>
                        <a:rPr lang="en-US" altLang="zh-TW" sz="2400" dirty="0" smtClean="0"/>
                        <a:t> </a:t>
                      </a:r>
                      <a:endParaRPr lang="zh-TW" altLang="en-US" sz="2400" dirty="0"/>
                    </a:p>
                  </a:txBody>
                  <a:tcPr marL="68580" marR="68580" marT="34290" marB="34290"/>
                </a:tc>
              </a:tr>
              <a:tr h="278130">
                <a:tc>
                  <a:txBody>
                    <a:bodyPr/>
                    <a:lstStyle/>
                    <a:p>
                      <a:r>
                        <a:rPr lang="en-US" altLang="zh-TW" sz="2400" dirty="0" smtClean="0"/>
                        <a:t>Deployment Phase Tools</a:t>
                      </a:r>
                      <a:endParaRPr lang="zh-TW" altLang="en-US" sz="2400" dirty="0"/>
                    </a:p>
                  </a:txBody>
                  <a:tcPr marL="68580" marR="68580" marT="34290" marB="34290"/>
                </a:tc>
                <a:tc>
                  <a:txBody>
                    <a:bodyPr/>
                    <a:lstStyle/>
                    <a:p>
                      <a:r>
                        <a:rPr lang="en-US" altLang="zh-TW" sz="2400" dirty="0" err="1" smtClean="0"/>
                        <a:t>chrpatch</a:t>
                      </a:r>
                      <a:r>
                        <a:rPr lang="en-US" altLang="zh-TW" sz="2400" dirty="0" smtClean="0"/>
                        <a:t>  </a:t>
                      </a:r>
                      <a:r>
                        <a:rPr lang="en-US" altLang="zh-TW" sz="2400" dirty="0" err="1" smtClean="0"/>
                        <a:t>patchelf</a:t>
                      </a:r>
                      <a:r>
                        <a:rPr lang="en-US" altLang="zh-TW" sz="2400" dirty="0" smtClean="0"/>
                        <a:t>  </a:t>
                      </a:r>
                      <a:r>
                        <a:rPr lang="en-US" altLang="zh-TW" sz="2400" b="1" dirty="0" smtClean="0">
                          <a:solidFill>
                            <a:srgbClr val="C00000"/>
                          </a:solidFill>
                          <a:effectLst>
                            <a:outerShdw blurRad="38100" dist="38100" dir="2700000" algn="tl">
                              <a:srgbClr val="000000">
                                <a:alpha val="43137"/>
                              </a:srgbClr>
                            </a:outerShdw>
                          </a:effectLst>
                        </a:rPr>
                        <a:t>strip</a:t>
                      </a:r>
                      <a:r>
                        <a:rPr lang="en-US" altLang="zh-TW" sz="2400" b="1" baseline="0" dirty="0" smtClean="0">
                          <a:solidFill>
                            <a:srgbClr val="C00000"/>
                          </a:solidFill>
                          <a:effectLst>
                            <a:outerShdw blurRad="38100" dist="38100" dir="2700000" algn="tl">
                              <a:srgbClr val="000000">
                                <a:alpha val="43137"/>
                              </a:srgbClr>
                            </a:outerShdw>
                          </a:effectLst>
                        </a:rPr>
                        <a:t>  </a:t>
                      </a:r>
                      <a:r>
                        <a:rPr lang="en-US" altLang="zh-TW" sz="2400" b="1" baseline="0" dirty="0" err="1" smtClean="0">
                          <a:solidFill>
                            <a:srgbClr val="C00000"/>
                          </a:solidFill>
                          <a:effectLst>
                            <a:outerShdw blurRad="38100" dist="38100" dir="2700000" algn="tl">
                              <a:srgbClr val="000000">
                                <a:alpha val="43137"/>
                              </a:srgbClr>
                            </a:outerShdw>
                          </a:effectLst>
                        </a:rPr>
                        <a:t>ldconfig</a:t>
                      </a:r>
                      <a:r>
                        <a:rPr lang="en-US" altLang="zh-TW" sz="2400" b="1" dirty="0" smtClean="0">
                          <a:solidFill>
                            <a:srgbClr val="C00000"/>
                          </a:solidFill>
                          <a:effectLst>
                            <a:outerShdw blurRad="38100" dist="38100" dir="2700000" algn="tl">
                              <a:srgbClr val="000000">
                                <a:alpha val="43137"/>
                              </a:srgbClr>
                            </a:outerShdw>
                          </a:effectLst>
                        </a:rPr>
                        <a:t> </a:t>
                      </a:r>
                      <a:endParaRPr lang="zh-TW" altLang="en-US" sz="2400" b="1" dirty="0">
                        <a:solidFill>
                          <a:srgbClr val="C00000"/>
                        </a:solidFill>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2400" b="1" dirty="0" smtClean="0">
                          <a:solidFill>
                            <a:srgbClr val="FF0000"/>
                          </a:solidFill>
                          <a:effectLst>
                            <a:outerShdw blurRad="38100" dist="38100" dir="2700000" algn="tl">
                              <a:srgbClr val="000000">
                                <a:alpha val="43137"/>
                              </a:srgbClr>
                            </a:outerShdw>
                          </a:effectLst>
                        </a:rPr>
                        <a:t>Runtime Analysis Tools</a:t>
                      </a:r>
                      <a:endParaRPr lang="zh-TW" altLang="en-US" sz="2400" b="1" dirty="0">
                        <a:solidFill>
                          <a:srgbClr val="FF0000"/>
                        </a:solidFill>
                        <a:effectLst>
                          <a:outerShdw blurRad="38100" dist="38100" dir="2700000" algn="tl">
                            <a:srgbClr val="000000">
                              <a:alpha val="43137"/>
                            </a:srgbClr>
                          </a:outerShdw>
                        </a:effectLst>
                      </a:endParaRPr>
                    </a:p>
                  </a:txBody>
                  <a:tcPr marL="68580" marR="68580" marT="34290" marB="34290"/>
                </a:tc>
                <a:tc>
                  <a:txBody>
                    <a:bodyPr/>
                    <a:lstStyle/>
                    <a:p>
                      <a:r>
                        <a:rPr lang="en-US" altLang="zh-TW" sz="2400" b="1" dirty="0" err="1" smtClean="0">
                          <a:solidFill>
                            <a:srgbClr val="FF0000"/>
                          </a:solidFill>
                          <a:effectLst>
                            <a:outerShdw blurRad="38100" dist="38100" dir="2700000" algn="tl">
                              <a:srgbClr val="000000">
                                <a:alpha val="43137"/>
                              </a:srgbClr>
                            </a:outerShdw>
                          </a:effectLst>
                        </a:rPr>
                        <a:t>strace</a:t>
                      </a:r>
                      <a:r>
                        <a:rPr lang="en-US" altLang="zh-TW" sz="2400" dirty="0" smtClean="0"/>
                        <a:t>  addr2line  </a:t>
                      </a:r>
                      <a:r>
                        <a:rPr lang="en-US" altLang="zh-TW" sz="2400" b="1" dirty="0" err="1" smtClean="0">
                          <a:solidFill>
                            <a:srgbClr val="FF0000"/>
                          </a:solidFill>
                          <a:effectLst>
                            <a:outerShdw blurRad="38100" dist="38100" dir="2700000" algn="tl">
                              <a:srgbClr val="000000">
                                <a:alpha val="43137"/>
                              </a:srgbClr>
                            </a:outerShdw>
                          </a:effectLst>
                        </a:rPr>
                        <a:t>gdb</a:t>
                      </a:r>
                      <a:r>
                        <a:rPr lang="en-US" altLang="zh-TW" sz="2400" b="1" dirty="0" smtClean="0">
                          <a:solidFill>
                            <a:srgbClr val="FF0000"/>
                          </a:solidFill>
                          <a:effectLst>
                            <a:outerShdw blurRad="38100" dist="38100" dir="2700000" algn="tl">
                              <a:srgbClr val="000000">
                                <a:alpha val="43137"/>
                              </a:srgbClr>
                            </a:outerShdw>
                          </a:effectLst>
                        </a:rPr>
                        <a:t> </a:t>
                      </a:r>
                      <a:endParaRPr lang="zh-TW" altLang="en-US" sz="2400" b="1" dirty="0">
                        <a:solidFill>
                          <a:srgbClr val="FF0000"/>
                        </a:solidFill>
                        <a:effectLst>
                          <a:outerShdw blurRad="38100" dist="38100" dir="2700000" algn="tl">
                            <a:srgbClr val="000000">
                              <a:alpha val="43137"/>
                            </a:srgbClr>
                          </a:outerShdw>
                        </a:effectLst>
                      </a:endParaRPr>
                    </a:p>
                  </a:txBody>
                  <a:tcPr marL="68580" marR="68580" marT="34290" marB="34290"/>
                </a:tc>
              </a:tr>
              <a:tr h="278130">
                <a:tc>
                  <a:txBody>
                    <a:bodyPr/>
                    <a:lstStyle/>
                    <a:p>
                      <a:r>
                        <a:rPr lang="en-US" altLang="zh-TW" sz="2400" dirty="0" smtClean="0"/>
                        <a:t>Static Library Tools</a:t>
                      </a:r>
                      <a:endParaRPr lang="zh-TW" altLang="en-US" sz="2400" dirty="0"/>
                    </a:p>
                  </a:txBody>
                  <a:tcPr marL="68580" marR="68580" marT="34290" marB="34290"/>
                </a:tc>
                <a:tc>
                  <a:txBody>
                    <a:bodyPr/>
                    <a:lstStyle/>
                    <a:p>
                      <a:r>
                        <a:rPr lang="en-US" altLang="zh-TW" sz="2400" dirty="0" err="1" smtClean="0"/>
                        <a:t>ar</a:t>
                      </a:r>
                      <a:endParaRPr lang="zh-TW" altLang="en-US" sz="2400" dirty="0"/>
                    </a:p>
                  </a:txBody>
                  <a:tcPr marL="68580" marR="68580" marT="34290" marB="34290"/>
                </a:tc>
              </a:tr>
            </a:tbl>
          </a:graphicData>
        </a:graphic>
      </p:graphicFrame>
    </p:spTree>
    <p:extLst>
      <p:ext uri="{BB962C8B-B14F-4D97-AF65-F5344CB8AC3E}">
        <p14:creationId xmlns:p14="http://schemas.microsoft.com/office/powerpoint/2010/main" val="2098929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7056" y="1036423"/>
            <a:ext cx="7886700" cy="773746"/>
          </a:xfrm>
        </p:spPr>
        <p:txBody>
          <a:bodyPr>
            <a:normAutofit fontScale="90000"/>
          </a:bodyPr>
          <a:lstStyle/>
          <a:p>
            <a:r>
              <a:rPr lang="en-US" altLang="zh-TW" dirty="0" smtClean="0"/>
              <a:t>strings</a:t>
            </a:r>
            <a:r>
              <a:rPr lang="en-US" altLang="zh-TW" dirty="0"/>
              <a:t/>
            </a:r>
            <a:br>
              <a:rPr lang="en-US" altLang="zh-TW" dirty="0"/>
            </a:br>
            <a:r>
              <a:rPr lang="en-US" altLang="zh-TW" sz="2325" dirty="0"/>
              <a:t>http://blog.csdn.net/trochiluses/article/details/29425337</a:t>
            </a:r>
            <a:endParaRPr lang="zh-TW" altLang="en-US" sz="2325" dirty="0"/>
          </a:p>
        </p:txBody>
      </p:sp>
      <p:sp>
        <p:nvSpPr>
          <p:cNvPr id="3" name="內容版面配置區 2"/>
          <p:cNvSpPr>
            <a:spLocks noGrp="1"/>
          </p:cNvSpPr>
          <p:nvPr>
            <p:ph idx="1"/>
          </p:nvPr>
        </p:nvSpPr>
        <p:spPr>
          <a:xfrm>
            <a:off x="227056" y="2192488"/>
            <a:ext cx="7270438" cy="366905"/>
          </a:xfrm>
        </p:spPr>
        <p:txBody>
          <a:bodyPr>
            <a:normAutofit fontScale="70000" lnSpcReduction="20000"/>
          </a:bodyPr>
          <a:lstStyle/>
          <a:p>
            <a:pPr marL="0" indent="0">
              <a:buNone/>
            </a:pPr>
            <a:r>
              <a:rPr lang="en-US" altLang="zh-TW" b="1" dirty="0" smtClean="0">
                <a:effectLst>
                  <a:outerShdw blurRad="38100" dist="38100" dir="2700000" algn="tl">
                    <a:srgbClr val="000000">
                      <a:alpha val="43137"/>
                    </a:srgbClr>
                  </a:outerShdw>
                </a:effectLst>
              </a:rPr>
              <a:t>string</a:t>
            </a:r>
            <a:r>
              <a:rPr lang="zh-TW" altLang="en-US" b="1" dirty="0">
                <a:effectLst>
                  <a:outerShdw blurRad="38100" dist="38100" dir="2700000" algn="tl">
                    <a:srgbClr val="000000">
                      <a:alpha val="43137"/>
                    </a:srgbClr>
                  </a:outerShdw>
                </a:effectLst>
              </a:rPr>
              <a:t>指</a:t>
            </a:r>
            <a:r>
              <a:rPr lang="zh-TW" altLang="en-US" b="1" dirty="0" smtClean="0">
                <a:effectLst>
                  <a:outerShdw blurRad="38100" dist="38100" dir="2700000" algn="tl">
                    <a:srgbClr val="000000">
                      <a:alpha val="43137"/>
                    </a:srgbClr>
                  </a:outerShdw>
                </a:effectLst>
              </a:rPr>
              <a:t>令</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查看非文本格式檔及</a:t>
            </a:r>
            <a:r>
              <a:rPr lang="en-US" altLang="zh-TW" b="1" dirty="0" smtClean="0">
                <a:effectLst>
                  <a:outerShdw blurRad="38100" dist="38100" dir="2700000" algn="tl">
                    <a:srgbClr val="000000">
                      <a:alpha val="43137"/>
                    </a:srgbClr>
                  </a:outerShdw>
                </a:effectLst>
              </a:rPr>
              <a:t>txt(</a:t>
            </a:r>
            <a:r>
              <a:rPr lang="zh-TW" altLang="en-US" b="1" dirty="0" smtClean="0">
                <a:effectLst>
                  <a:outerShdw blurRad="38100" dist="38100" dir="2700000" algn="tl">
                    <a:srgbClr val="000000">
                      <a:alpha val="43137"/>
                    </a:srgbClr>
                  </a:outerShdw>
                </a:effectLst>
              </a:rPr>
              <a:t>文</a:t>
            </a:r>
            <a:r>
              <a:rPr lang="zh-TW" altLang="en-US" b="1" dirty="0">
                <a:effectLst>
                  <a:outerShdw blurRad="38100" dist="38100" dir="2700000" algn="tl">
                    <a:srgbClr val="000000">
                      <a:alpha val="43137"/>
                    </a:srgbClr>
                  </a:outerShdw>
                </a:effectLst>
              </a:rPr>
              <a:t>本</a:t>
            </a:r>
            <a:r>
              <a:rPr lang="zh-TW" altLang="en-US" b="1" dirty="0" smtClean="0">
                <a:effectLst>
                  <a:outerShdw blurRad="38100" dist="38100" dir="2700000" algn="tl">
                    <a:srgbClr val="000000">
                      <a:alpha val="43137"/>
                    </a:srgbClr>
                  </a:outerShdw>
                </a:effectLst>
              </a:rPr>
              <a:t>形式</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中的</a:t>
            </a:r>
            <a:r>
              <a:rPr lang="en-US" altLang="zh-TW" b="1" dirty="0" smtClean="0">
                <a:effectLst>
                  <a:outerShdw blurRad="38100" dist="38100" dir="2700000" algn="tl">
                    <a:srgbClr val="000000">
                      <a:alpha val="43137"/>
                    </a:srgbClr>
                  </a:outerShdw>
                </a:effectLst>
              </a:rPr>
              <a:t>ASCII</a:t>
            </a:r>
            <a:r>
              <a:rPr lang="zh-TW" altLang="en-US" b="1" dirty="0" smtClean="0">
                <a:effectLst>
                  <a:outerShdw blurRad="38100" dist="38100" dir="2700000" algn="tl">
                    <a:srgbClr val="000000">
                      <a:alpha val="43137"/>
                    </a:srgbClr>
                  </a:outerShdw>
                </a:effectLst>
              </a:rPr>
              <a:t>字串</a:t>
            </a:r>
          </a:p>
        </p:txBody>
      </p:sp>
      <p:sp>
        <p:nvSpPr>
          <p:cNvPr id="4" name="矩形 3"/>
          <p:cNvSpPr/>
          <p:nvPr/>
        </p:nvSpPr>
        <p:spPr>
          <a:xfrm>
            <a:off x="1088800" y="3714009"/>
            <a:ext cx="4955331" cy="600164"/>
          </a:xfrm>
          <a:prstGeom prst="rect">
            <a:avLst/>
          </a:prstGeom>
        </p:spPr>
        <p:txBody>
          <a:bodyPr wrap="none">
            <a:spAutoFit/>
          </a:bodyPr>
          <a:lstStyle/>
          <a:p>
            <a:r>
              <a:rPr lang="en-US" altLang="zh-TW" sz="3300" b="1" dirty="0"/>
              <a:t>strings -a </a:t>
            </a:r>
            <a:r>
              <a:rPr lang="zh-TW" altLang="en-US" sz="3300" b="1" dirty="0"/>
              <a:t> 執行檔</a:t>
            </a:r>
            <a:r>
              <a:rPr lang="en-US" altLang="zh-TW" sz="3300" b="1" dirty="0"/>
              <a:t> | grep lib</a:t>
            </a:r>
            <a:endParaRPr lang="zh-TW" altLang="en-US" sz="3300" b="1" dirty="0"/>
          </a:p>
        </p:txBody>
      </p:sp>
      <p:sp>
        <p:nvSpPr>
          <p:cNvPr id="5" name="矩形 4"/>
          <p:cNvSpPr/>
          <p:nvPr/>
        </p:nvSpPr>
        <p:spPr>
          <a:xfrm>
            <a:off x="1088799" y="2797261"/>
            <a:ext cx="3243260" cy="600164"/>
          </a:xfrm>
          <a:prstGeom prst="rect">
            <a:avLst/>
          </a:prstGeom>
        </p:spPr>
        <p:txBody>
          <a:bodyPr wrap="none">
            <a:spAutoFit/>
          </a:bodyPr>
          <a:lstStyle/>
          <a:p>
            <a:r>
              <a:rPr lang="en-US" altLang="zh-TW" sz="3300" b="1" dirty="0"/>
              <a:t>strings -a </a:t>
            </a:r>
            <a:r>
              <a:rPr lang="zh-TW" altLang="en-US" sz="3300" b="1" dirty="0"/>
              <a:t> 執行檔</a:t>
            </a:r>
          </a:p>
        </p:txBody>
      </p:sp>
      <p:sp>
        <p:nvSpPr>
          <p:cNvPr id="6" name="矩形 5"/>
          <p:cNvSpPr/>
          <p:nvPr/>
        </p:nvSpPr>
        <p:spPr>
          <a:xfrm>
            <a:off x="401594" y="4766824"/>
            <a:ext cx="8464379" cy="738664"/>
          </a:xfrm>
          <a:prstGeom prst="rect">
            <a:avLst/>
          </a:prstGeom>
        </p:spPr>
        <p:txBody>
          <a:bodyPr wrap="square">
            <a:spAutoFit/>
          </a:bodyPr>
          <a:lstStyle/>
          <a:p>
            <a:r>
              <a:rPr lang="zh-CN" altLang="en-US" sz="2100" b="1" dirty="0"/>
              <a:t>預設情況下，列印初始化節和可裝載位元組，加入</a:t>
            </a:r>
            <a:r>
              <a:rPr lang="en-US" altLang="zh-CN" sz="2100" b="1" dirty="0"/>
              <a:t>-a</a:t>
            </a:r>
            <a:r>
              <a:rPr lang="zh-CN" altLang="en-US" sz="2100" b="1" dirty="0"/>
              <a:t>參數之後，將會列印所有段。</a:t>
            </a:r>
            <a:endParaRPr lang="zh-TW" altLang="en-US" sz="2100" b="1" dirty="0"/>
          </a:p>
        </p:txBody>
      </p:sp>
    </p:spTree>
    <p:extLst>
      <p:ext uri="{BB962C8B-B14F-4D97-AF65-F5344CB8AC3E}">
        <p14:creationId xmlns:p14="http://schemas.microsoft.com/office/powerpoint/2010/main" val="13809341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6482" y="1106895"/>
            <a:ext cx="8447388" cy="994172"/>
          </a:xfrm>
        </p:spPr>
        <p:txBody>
          <a:bodyPr>
            <a:normAutofit fontScale="90000"/>
          </a:bodyPr>
          <a:lstStyle/>
          <a:p>
            <a:r>
              <a:rPr lang="zh-TW" altLang="en-US" dirty="0" smtClean="0"/>
              <a:t>如何知道</a:t>
            </a:r>
            <a:r>
              <a:rPr lang="zh-TW" altLang="en-US" dirty="0"/>
              <a:t>一個</a:t>
            </a:r>
            <a:r>
              <a:rPr lang="en-US" altLang="zh-TW" dirty="0"/>
              <a:t>ELF</a:t>
            </a:r>
            <a:r>
              <a:rPr lang="zh-TW" altLang="en-US" dirty="0" smtClean="0"/>
              <a:t>檔案</a:t>
            </a:r>
            <a:r>
              <a:rPr lang="zh-TW" altLang="en-US" dirty="0"/>
              <a:t>使</a:t>
            </a:r>
            <a:r>
              <a:rPr lang="zh-TW" altLang="en-US" dirty="0" smtClean="0"/>
              <a:t>用</a:t>
            </a:r>
            <a:r>
              <a:rPr lang="zh-TW" altLang="en-US" dirty="0"/>
              <a:t>哪個連接器和哪個對應版本的</a:t>
            </a:r>
            <a:r>
              <a:rPr lang="en-US" altLang="zh-TW" dirty="0" err="1"/>
              <a:t>glibc</a:t>
            </a:r>
            <a:r>
              <a:rPr lang="zh-TW" altLang="en-US" dirty="0"/>
              <a:t>呢</a:t>
            </a:r>
            <a:r>
              <a:rPr lang="zh-TW" altLang="en-US" dirty="0" smtClean="0"/>
              <a:t>？</a:t>
            </a:r>
            <a:endParaRPr lang="zh-TW" altLang="en-US" dirty="0"/>
          </a:p>
        </p:txBody>
      </p:sp>
      <p:sp>
        <p:nvSpPr>
          <p:cNvPr id="3" name="內容版面配置區 2"/>
          <p:cNvSpPr>
            <a:spLocks noGrp="1"/>
          </p:cNvSpPr>
          <p:nvPr>
            <p:ph idx="1"/>
          </p:nvPr>
        </p:nvSpPr>
        <p:spPr>
          <a:xfrm>
            <a:off x="517439" y="3919698"/>
            <a:ext cx="7886700" cy="2081052"/>
          </a:xfrm>
        </p:spPr>
        <p:txBody>
          <a:bodyPr>
            <a:normAutofit fontScale="92500" lnSpcReduction="20000"/>
          </a:bodyPr>
          <a:lstStyle/>
          <a:p>
            <a:pPr marL="0" indent="0">
              <a:buNone/>
            </a:pPr>
            <a:r>
              <a:rPr lang="zh-TW" altLang="en-US" dirty="0" smtClean="0"/>
              <a:t>在有些情況下，我們的系統上可能同時存在多個</a:t>
            </a:r>
            <a:r>
              <a:rPr lang="en-US" altLang="zh-TW" dirty="0" smtClean="0"/>
              <a:t>GCC</a:t>
            </a:r>
            <a:r>
              <a:rPr lang="zh-TW" altLang="en-US" dirty="0" smtClean="0"/>
              <a:t>編譯而成的</a:t>
            </a:r>
            <a:r>
              <a:rPr lang="en-US" altLang="zh-TW" dirty="0" smtClean="0"/>
              <a:t>ELF</a:t>
            </a:r>
            <a:r>
              <a:rPr lang="zh-TW" altLang="en-US" dirty="0" smtClean="0"/>
              <a:t>檔版本。</a:t>
            </a:r>
            <a:endParaRPr lang="en-US" altLang="zh-TW" dirty="0" smtClean="0"/>
          </a:p>
          <a:p>
            <a:pPr marL="0" indent="0">
              <a:buNone/>
            </a:pPr>
            <a:r>
              <a:rPr lang="zh-TW" altLang="en-US" dirty="0" smtClean="0"/>
              <a:t>此時，如果運行程式很容易出現問題“</a:t>
            </a:r>
            <a:r>
              <a:rPr lang="en-US" altLang="zh-TW" dirty="0" smtClean="0"/>
              <a:t>/</a:t>
            </a:r>
            <a:r>
              <a:rPr lang="en-US" altLang="zh-TW" dirty="0" err="1"/>
              <a:t>usr</a:t>
            </a:r>
            <a:r>
              <a:rPr lang="en-US" altLang="zh-TW" dirty="0"/>
              <a:t>/lib64/</a:t>
            </a:r>
            <a:r>
              <a:rPr lang="en-US" altLang="zh-TW" dirty="0" err="1"/>
              <a:t>libstdc</a:t>
            </a:r>
            <a:r>
              <a:rPr lang="en-US" altLang="zh-TW" dirty="0"/>
              <a:t>++.so.6: version `GLIBCXX_3.4.14' not found </a:t>
            </a:r>
            <a:r>
              <a:rPr lang="zh-TW" altLang="en-US" dirty="0" smtClean="0"/>
              <a:t>解決方法“，關於這個問題的解答，我們可以參考另外連結對應的</a:t>
            </a:r>
            <a:r>
              <a:rPr lang="en-US" altLang="zh-TW" dirty="0" smtClean="0"/>
              <a:t>blog</a:t>
            </a:r>
            <a:r>
              <a:rPr lang="zh-TW" altLang="en-US" dirty="0" smtClean="0"/>
              <a:t>。這裡，我們討論一個問題：</a:t>
            </a:r>
          </a:p>
          <a:p>
            <a:pPr marL="0" indent="0">
              <a:buNone/>
            </a:pPr>
            <a:endParaRPr lang="zh-TW" altLang="en-US" dirty="0"/>
          </a:p>
          <a:p>
            <a:pPr marL="0" indent="0">
              <a:buNone/>
            </a:pPr>
            <a:endParaRPr lang="zh-TW" altLang="en-US" dirty="0"/>
          </a:p>
        </p:txBody>
      </p:sp>
      <p:sp>
        <p:nvSpPr>
          <p:cNvPr id="4" name="矩形 3"/>
          <p:cNvSpPr/>
          <p:nvPr/>
        </p:nvSpPr>
        <p:spPr>
          <a:xfrm>
            <a:off x="628650" y="2221334"/>
            <a:ext cx="4251870" cy="300082"/>
          </a:xfrm>
          <a:prstGeom prst="rect">
            <a:avLst/>
          </a:prstGeom>
        </p:spPr>
        <p:txBody>
          <a:bodyPr wrap="none">
            <a:spAutoFit/>
          </a:bodyPr>
          <a:lstStyle/>
          <a:p>
            <a:r>
              <a:rPr lang="en-US" altLang="zh-TW" sz="1350" dirty="0"/>
              <a:t>http://blog.csdn.net/trochiluses/article/details/29425337</a:t>
            </a:r>
            <a:endParaRPr lang="zh-TW" altLang="en-US" sz="1350" dirty="0"/>
          </a:p>
        </p:txBody>
      </p:sp>
      <p:sp>
        <p:nvSpPr>
          <p:cNvPr id="5" name="矩形 4"/>
          <p:cNvSpPr/>
          <p:nvPr/>
        </p:nvSpPr>
        <p:spPr>
          <a:xfrm>
            <a:off x="681718" y="2594402"/>
            <a:ext cx="6200996" cy="646331"/>
          </a:xfrm>
          <a:prstGeom prst="rect">
            <a:avLst/>
          </a:prstGeom>
        </p:spPr>
        <p:txBody>
          <a:bodyPr wrap="square">
            <a:spAutoFit/>
          </a:bodyPr>
          <a:lstStyle/>
          <a:p>
            <a:r>
              <a:rPr lang="en-US" altLang="zh-TW" sz="3600" dirty="0"/>
              <a:t>strings</a:t>
            </a:r>
            <a:r>
              <a:rPr lang="zh-TW" altLang="en-US" sz="3600" dirty="0"/>
              <a:t>  </a:t>
            </a:r>
            <a:r>
              <a:rPr lang="zh-TW" altLang="en-US" sz="3000" b="1" dirty="0">
                <a:solidFill>
                  <a:srgbClr val="00B050"/>
                </a:solidFill>
                <a:effectLst>
                  <a:outerShdw blurRad="38100" dist="38100" dir="2700000" algn="tl">
                    <a:srgbClr val="000000">
                      <a:alpha val="43137"/>
                    </a:srgbClr>
                  </a:outerShdw>
                </a:effectLst>
              </a:rPr>
              <a:t>執行檔</a:t>
            </a:r>
            <a:r>
              <a:rPr lang="zh-TW" altLang="en-US" sz="3600" dirty="0"/>
              <a:t> </a:t>
            </a:r>
            <a:r>
              <a:rPr lang="en-US" altLang="zh-TW" sz="3600" dirty="0"/>
              <a:t>| grep GLIB</a:t>
            </a:r>
            <a:endParaRPr lang="zh-TW" altLang="en-US" sz="3600" dirty="0"/>
          </a:p>
        </p:txBody>
      </p:sp>
      <p:sp>
        <p:nvSpPr>
          <p:cNvPr id="6" name="矩形 5"/>
          <p:cNvSpPr/>
          <p:nvPr/>
        </p:nvSpPr>
        <p:spPr>
          <a:xfrm>
            <a:off x="517439" y="3443061"/>
            <a:ext cx="8074386" cy="300082"/>
          </a:xfrm>
          <a:prstGeom prst="rect">
            <a:avLst/>
          </a:prstGeom>
        </p:spPr>
        <p:txBody>
          <a:bodyPr wrap="square">
            <a:spAutoFit/>
          </a:bodyPr>
          <a:lstStyle/>
          <a:p>
            <a:r>
              <a:rPr lang="zh-TW" altLang="en-US" sz="1350" dirty="0"/>
              <a:t>答案：</a:t>
            </a:r>
            <a:r>
              <a:rPr lang="en-US" altLang="zh-TW" sz="1350" dirty="0"/>
              <a:t>ELF</a:t>
            </a:r>
            <a:r>
              <a:rPr lang="zh-TW" altLang="en-US" sz="1350" dirty="0"/>
              <a:t>檔包含很多資訊，其中就有執行這個檔需要的連接器和</a:t>
            </a:r>
            <a:r>
              <a:rPr lang="en-US" altLang="zh-TW" sz="1350" dirty="0" err="1"/>
              <a:t>glibc</a:t>
            </a:r>
            <a:r>
              <a:rPr lang="zh-TW" altLang="en-US" sz="1350" dirty="0"/>
              <a:t>的版本。可以用</a:t>
            </a:r>
            <a:r>
              <a:rPr lang="en-US" altLang="zh-TW" sz="1350" dirty="0"/>
              <a:t>string</a:t>
            </a:r>
            <a:r>
              <a:rPr lang="zh-TW" altLang="en-US" sz="1350" dirty="0"/>
              <a:t>命令查看。</a:t>
            </a:r>
          </a:p>
        </p:txBody>
      </p:sp>
    </p:spTree>
    <p:extLst>
      <p:ext uri="{BB962C8B-B14F-4D97-AF65-F5344CB8AC3E}">
        <p14:creationId xmlns:p14="http://schemas.microsoft.com/office/powerpoint/2010/main" val="2730991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t/6g4g4bj6ck611o</a:t>
            </a:r>
            <a:endParaRPr lang="zh-TW" altLang="en-US" dirty="0"/>
          </a:p>
        </p:txBody>
      </p:sp>
      <p:sp>
        <p:nvSpPr>
          <p:cNvPr id="5" name="內容版面配置區 4"/>
          <p:cNvSpPr>
            <a:spLocks noGrp="1"/>
          </p:cNvSpPr>
          <p:nvPr>
            <p:ph idx="1"/>
          </p:nvPr>
        </p:nvSpPr>
        <p:spPr/>
        <p:txBody>
          <a:bodyPr/>
          <a:lstStyle/>
          <a:p>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800" dirty="0" smtClean="0"/>
              <a:t>程式是如何被執行</a:t>
            </a:r>
            <a:r>
              <a:rPr lang="en-US" altLang="zh-TW" sz="4800" dirty="0" smtClean="0"/>
              <a:t>??</a:t>
            </a:r>
            <a:endParaRPr lang="en-US" altLang="zh-TW" sz="4800" dirty="0" smtClean="0"/>
          </a:p>
        </p:txBody>
      </p:sp>
    </p:spTree>
    <p:extLst>
      <p:ext uri="{BB962C8B-B14F-4D97-AF65-F5344CB8AC3E}">
        <p14:creationId xmlns:p14="http://schemas.microsoft.com/office/powerpoint/2010/main" val="37450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1879823" y="406540"/>
            <a:ext cx="6582859" cy="771840"/>
          </a:xfrm>
        </p:spPr>
        <p:txBody>
          <a:bodyPr vert="horz" lIns="91440" tIns="35202" rIns="91440" bIns="45720" rtlCol="0" anchor="ct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sz="3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Relocatable</a:t>
            </a:r>
            <a:r>
              <a:rPr lang="en-IN" altLang="zh-TW" sz="3200" dirty="0" smtClean="0">
                <a:solidFill>
                  <a:srgbClr val="FF0000"/>
                </a:solidFill>
                <a:latin typeface="Times New Roman" panose="02020603050405020304" pitchFamily="18" charset="0"/>
                <a:cs typeface="Times New Roman" panose="02020603050405020304" pitchFamily="18" charset="0"/>
              </a:rPr>
              <a:t> file</a:t>
            </a:r>
            <a:br>
              <a:rPr lang="en-IN" altLang="zh-TW" sz="3200" dirty="0" smtClean="0">
                <a:solidFill>
                  <a:srgbClr val="FF0000"/>
                </a:solidFill>
                <a:latin typeface="Times New Roman" panose="02020603050405020304" pitchFamily="18" charset="0"/>
                <a:cs typeface="Times New Roman" panose="02020603050405020304" pitchFamily="18" charset="0"/>
              </a:rPr>
            </a:br>
            <a:r>
              <a:rPr lang="zh-TW" altLang="en-US" sz="3200" dirty="0">
                <a:solidFill>
                  <a:srgbClr val="FF0000"/>
                </a:solidFill>
                <a:latin typeface="Times New Roman" panose="02020603050405020304" pitchFamily="18" charset="0"/>
                <a:cs typeface="Times New Roman" panose="02020603050405020304" pitchFamily="18" charset="0"/>
              </a:rPr>
              <a:t>　</a:t>
            </a:r>
            <a:r>
              <a:rPr lang="zh-TW" altLang="en-US" sz="3200" dirty="0" smtClean="0">
                <a:solidFill>
                  <a:srgbClr val="FF0000"/>
                </a:solidFill>
                <a:latin typeface="Times New Roman" panose="02020603050405020304" pitchFamily="18" charset="0"/>
                <a:cs typeface="Times New Roman" panose="02020603050405020304" pitchFamily="18" charset="0"/>
              </a:rPr>
              <a:t>　　　</a:t>
            </a:r>
            <a:r>
              <a:rPr lang="en-IN" altLang="zh-TW" sz="32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CN" altLang="en-US" sz="3200" b="1" dirty="0" smtClean="0">
                <a:solidFill>
                  <a:srgbClr val="7030A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cs typeface="Times New Roman" panose="02020603050405020304" pitchFamily="18" charset="0"/>
              </a:rPr>
              <a:t>可重定位</a:t>
            </a:r>
            <a:r>
              <a:rPr lang="zh-CN" altLang="en-US" sz="32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的目的檔</a:t>
            </a:r>
            <a:r>
              <a:rPr lang="en-IN" altLang="zh-TW" sz="32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endParaRPr lang="en-IN" altLang="zh-TW" sz="3200" dirty="0" smtClean="0">
              <a:solidFill>
                <a:srgbClr val="FF0000"/>
              </a:solidFill>
              <a:latin typeface="Times New Roman" panose="02020603050405020304" pitchFamily="18" charset="0"/>
              <a:cs typeface="Times New Roman" panose="02020603050405020304" pitchFamily="18" charset="0"/>
            </a:endParaRPr>
          </a:p>
        </p:txBody>
      </p:sp>
      <p:sp>
        <p:nvSpPr>
          <p:cNvPr id="5123" name="Rectangle 2"/>
          <p:cNvSpPr>
            <a:spLocks noGrp="1" noChangeArrowheads="1"/>
          </p:cNvSpPr>
          <p:nvPr>
            <p:ph type="body" idx="1"/>
          </p:nvPr>
        </p:nvSpPr>
        <p:spPr>
          <a:xfrm>
            <a:off x="1683981" y="1514732"/>
            <a:ext cx="6974541" cy="4963680"/>
          </a:xfrm>
        </p:spPr>
        <p:txBody>
          <a:bodyPr/>
          <a:lstStyle/>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This type of object file contains data and code that can be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linked</a:t>
            </a:r>
            <a:r>
              <a:rPr lang="en-IN" altLang="zh-TW" dirty="0" smtClean="0">
                <a:latin typeface="Times New Roman" panose="02020603050405020304" pitchFamily="18" charset="0"/>
                <a:cs typeface="Times New Roman" panose="02020603050405020304" pitchFamily="18" charset="0"/>
              </a:rPr>
              <a:t> together with other relocatable files to produce an </a:t>
            </a:r>
            <a:r>
              <a:rPr lang="en-IN" altLang="zh-TW"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executable binary </a:t>
            </a:r>
            <a:r>
              <a:rPr lang="en-IN" altLang="zh-TW" dirty="0" smtClean="0">
                <a:latin typeface="Times New Roman" panose="02020603050405020304" pitchFamily="18" charset="0"/>
                <a:cs typeface="Times New Roman" panose="02020603050405020304" pitchFamily="18" charset="0"/>
              </a:rPr>
              <a:t>or </a:t>
            </a:r>
            <a:r>
              <a:rPr lang="en-IN" altLang="zh-TW"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shared object file</a:t>
            </a:r>
            <a:r>
              <a:rPr lang="en-IN" altLang="zh-TW" dirty="0" smtClean="0">
                <a:latin typeface="Times New Roman" panose="02020603050405020304" pitchFamily="18" charset="0"/>
                <a:cs typeface="Times New Roman" panose="02020603050405020304" pitchFamily="18" charset="0"/>
              </a:rPr>
              <a:t>. </a:t>
            </a: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A relocatable file is same as the</a:t>
            </a:r>
            <a:r>
              <a:rPr lang="en-IN" altLang="zh-TW" dirty="0" smtClean="0">
                <a:solidFill>
                  <a:srgbClr val="FF0000"/>
                </a:solidFill>
                <a:latin typeface="Times New Roman" panose="02020603050405020304" pitchFamily="18" charset="0"/>
                <a:cs typeface="Times New Roman" panose="02020603050405020304" pitchFamily="18" charset="0"/>
              </a:rPr>
              <a:t> .o </a:t>
            </a:r>
            <a:r>
              <a:rPr lang="en-IN" altLang="zh-TW" dirty="0" smtClean="0">
                <a:latin typeface="Times New Roman" panose="02020603050405020304" pitchFamily="18" charset="0"/>
                <a:cs typeface="Times New Roman" panose="02020603050405020304" pitchFamily="18" charset="0"/>
              </a:rPr>
              <a:t>file produced when we compile a code in the following way </a:t>
            </a:r>
          </a:p>
          <a:p>
            <a:pPr marL="391686" indent="-293764" algn="jus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a:t>
            </a:r>
            <a:r>
              <a:rPr lang="en-IN" altLang="zh-TW" dirty="0" err="1" smtClean="0">
                <a:latin typeface="Times New Roman" panose="02020603050405020304" pitchFamily="18" charset="0"/>
                <a:cs typeface="Times New Roman" panose="02020603050405020304" pitchFamily="18" charset="0"/>
              </a:rPr>
              <a:t>gcc</a:t>
            </a:r>
            <a:r>
              <a:rPr lang="en-IN" altLang="zh-TW" dirty="0" smtClean="0">
                <a:latin typeface="Times New Roman" panose="02020603050405020304" pitchFamily="18" charset="0"/>
                <a:cs typeface="Times New Roman" panose="02020603050405020304" pitchFamily="18" charset="0"/>
              </a:rPr>
              <a:t> -Wall -c </a:t>
            </a:r>
            <a:r>
              <a:rPr lang="en-IN" altLang="zh-TW" dirty="0" err="1" smtClean="0">
                <a:latin typeface="Times New Roman" panose="02020603050405020304" pitchFamily="18" charset="0"/>
                <a:cs typeface="Times New Roman" panose="02020603050405020304" pitchFamily="18" charset="0"/>
              </a:rPr>
              <a:t>test.c</a:t>
            </a:r>
            <a:r>
              <a:rPr lang="en-IN" altLang="zh-TW" dirty="0" smtClean="0">
                <a:latin typeface="Times New Roman" panose="02020603050405020304" pitchFamily="18" charset="0"/>
                <a:cs typeface="Times New Roman" panose="02020603050405020304" pitchFamily="18" charset="0"/>
              </a:rPr>
              <a:t> -o </a:t>
            </a:r>
            <a:r>
              <a:rPr lang="en-IN" altLang="zh-TW" dirty="0" err="1" smtClean="0">
                <a:latin typeface="Times New Roman" panose="02020603050405020304" pitchFamily="18" charset="0"/>
                <a:cs typeface="Times New Roman" panose="02020603050405020304" pitchFamily="18" charset="0"/>
              </a:rPr>
              <a:t>test.</a:t>
            </a:r>
            <a:r>
              <a:rPr lang="en-IN" altLang="zh-TW" b="1" dirty="0" err="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endPar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err="1" smtClean="0">
                <a:latin typeface="Times New Roman" panose="02020603050405020304" pitchFamily="18" charset="0"/>
                <a:cs typeface="Times New Roman" panose="02020603050405020304" pitchFamily="18" charset="0"/>
              </a:rPr>
              <a:t>test.o</a:t>
            </a:r>
            <a:r>
              <a:rPr lang="en-IN" altLang="zh-TW" dirty="0" smtClean="0">
                <a:latin typeface="Times New Roman" panose="02020603050405020304" pitchFamily="18" charset="0"/>
                <a:cs typeface="Times New Roman" panose="02020603050405020304" pitchFamily="18" charset="0"/>
              </a:rPr>
              <a:t> produced after the operation above would be a relocatable file.</a:t>
            </a:r>
          </a:p>
        </p:txBody>
      </p:sp>
      <p:sp>
        <p:nvSpPr>
          <p:cNvPr id="4" name="矩形 3"/>
          <p:cNvSpPr/>
          <p:nvPr/>
        </p:nvSpPr>
        <p:spPr>
          <a:xfrm>
            <a:off x="0" y="0"/>
            <a:ext cx="13716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050434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2"/>
          <a:stretch>
            <a:fillRect/>
          </a:stretch>
        </p:blipFill>
        <p:spPr>
          <a:xfrm>
            <a:off x="508304" y="1911937"/>
            <a:ext cx="1846122" cy="1579461"/>
          </a:xfrm>
          <a:prstGeom prst="rect">
            <a:avLst/>
          </a:prstGeom>
        </p:spPr>
      </p:pic>
      <p:pic>
        <p:nvPicPr>
          <p:cNvPr id="1026" name="Picture 2" descr="“RAM”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0008" y="1720451"/>
            <a:ext cx="2210899" cy="1690688"/>
          </a:xfrm>
          <a:prstGeom prst="rect">
            <a:avLst/>
          </a:prstGeom>
          <a:noFill/>
          <a:extLst>
            <a:ext uri="{909E8E84-426E-40DD-AFC4-6F175D3DCCD1}">
              <a14:hiddenFill xmlns:a14="http://schemas.microsoft.com/office/drawing/2010/main">
                <a:solidFill>
                  <a:srgbClr val="FFFFFF"/>
                </a:solidFill>
              </a14:hiddenFill>
            </a:ext>
          </a:extLst>
        </p:spPr>
      </p:pic>
      <p:sp>
        <p:nvSpPr>
          <p:cNvPr id="19" name="橢圓 18"/>
          <p:cNvSpPr/>
          <p:nvPr/>
        </p:nvSpPr>
        <p:spPr>
          <a:xfrm>
            <a:off x="2245825" y="1003168"/>
            <a:ext cx="2364983" cy="11685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內容版面配置區 3"/>
          <p:cNvPicPr>
            <a:picLocks noGrp="1" noChangeAspect="1"/>
          </p:cNvPicPr>
          <p:nvPr>
            <p:ph idx="1"/>
          </p:nvPr>
        </p:nvPicPr>
        <p:blipFill>
          <a:blip r:embed="rId4"/>
          <a:stretch>
            <a:fillRect/>
          </a:stretch>
        </p:blipFill>
        <p:spPr>
          <a:xfrm>
            <a:off x="4218842" y="4356235"/>
            <a:ext cx="2368813" cy="1757363"/>
          </a:xfrm>
          <a:prstGeom prst="rect">
            <a:avLst/>
          </a:prstGeom>
        </p:spPr>
      </p:pic>
      <p:sp>
        <p:nvSpPr>
          <p:cNvPr id="2" name="標題 1"/>
          <p:cNvSpPr>
            <a:spLocks noGrp="1"/>
          </p:cNvSpPr>
          <p:nvPr>
            <p:ph type="title"/>
          </p:nvPr>
        </p:nvSpPr>
        <p:spPr>
          <a:xfrm>
            <a:off x="180975" y="224134"/>
            <a:ext cx="7886700" cy="721446"/>
          </a:xfrm>
        </p:spPr>
        <p:txBody>
          <a:bodyPr/>
          <a:lstStyle/>
          <a:p>
            <a:r>
              <a:rPr lang="en-US" altLang="zh-TW" dirty="0" smtClean="0"/>
              <a:t>Program(</a:t>
            </a:r>
            <a:r>
              <a:rPr lang="zh-TW" altLang="en-US" dirty="0" smtClean="0"/>
              <a:t>程式</a:t>
            </a:r>
            <a:r>
              <a:rPr lang="en-US" altLang="zh-TW" dirty="0" smtClean="0"/>
              <a:t>) vs process(</a:t>
            </a:r>
            <a:r>
              <a:rPr lang="zh-TW" altLang="en-US" dirty="0" smtClean="0"/>
              <a:t>行程</a:t>
            </a:r>
            <a:r>
              <a:rPr lang="en-US" altLang="zh-TW" dirty="0" smtClean="0"/>
              <a:t>)</a:t>
            </a:r>
            <a:endParaRPr lang="zh-TW" altLang="en-US" dirty="0"/>
          </a:p>
        </p:txBody>
      </p:sp>
      <p:sp>
        <p:nvSpPr>
          <p:cNvPr id="17" name="橢圓 16"/>
          <p:cNvSpPr/>
          <p:nvPr/>
        </p:nvSpPr>
        <p:spPr>
          <a:xfrm>
            <a:off x="6131353" y="3684137"/>
            <a:ext cx="2646909" cy="15843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弧形箭號 (上彎) 5"/>
          <p:cNvSpPr/>
          <p:nvPr/>
        </p:nvSpPr>
        <p:spPr>
          <a:xfrm rot="14785784">
            <a:off x="4640795" y="2854406"/>
            <a:ext cx="2267279" cy="6208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矩形 9"/>
          <p:cNvSpPr/>
          <p:nvPr/>
        </p:nvSpPr>
        <p:spPr>
          <a:xfrm>
            <a:off x="4584943" y="3962140"/>
            <a:ext cx="997517" cy="646331"/>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Program</a:t>
            </a:r>
          </a:p>
          <a:p>
            <a:r>
              <a:rPr lang="zh-TW" altLang="en-US" b="1" dirty="0">
                <a:solidFill>
                  <a:srgbClr val="FF0000"/>
                </a:solidFill>
                <a:effectLst>
                  <a:outerShdw blurRad="38100" dist="38100" dir="2700000" algn="tl">
                    <a:srgbClr val="000000">
                      <a:alpha val="43137"/>
                    </a:srgbClr>
                  </a:outerShdw>
                </a:effectLst>
              </a:rPr>
              <a:t>程式</a:t>
            </a:r>
          </a:p>
        </p:txBody>
      </p:sp>
      <p:sp>
        <p:nvSpPr>
          <p:cNvPr id="11" name="矩形 10"/>
          <p:cNvSpPr/>
          <p:nvPr/>
        </p:nvSpPr>
        <p:spPr>
          <a:xfrm>
            <a:off x="6266253" y="5693361"/>
            <a:ext cx="877163" cy="369332"/>
          </a:xfrm>
          <a:prstGeom prst="rect">
            <a:avLst/>
          </a:prstGeom>
        </p:spPr>
        <p:txBody>
          <a:bodyPr wrap="none">
            <a:spAutoFit/>
          </a:bodyPr>
          <a:lstStyle/>
          <a:p>
            <a:r>
              <a:rPr lang="zh-TW" altLang="en-US" dirty="0" smtClean="0"/>
              <a:t>程式碼</a:t>
            </a:r>
            <a:endParaRPr lang="zh-TW" altLang="en-US" dirty="0"/>
          </a:p>
        </p:txBody>
      </p:sp>
      <p:sp>
        <p:nvSpPr>
          <p:cNvPr id="9" name="矩形 8"/>
          <p:cNvSpPr/>
          <p:nvPr/>
        </p:nvSpPr>
        <p:spPr>
          <a:xfrm>
            <a:off x="7210472" y="5716072"/>
            <a:ext cx="1366271" cy="369332"/>
          </a:xfrm>
          <a:prstGeom prst="rect">
            <a:avLst/>
          </a:prstGeom>
        </p:spPr>
        <p:txBody>
          <a:bodyPr wrap="none">
            <a:spAutoFit/>
          </a:bodyPr>
          <a:lstStyle/>
          <a:p>
            <a:r>
              <a:rPr lang="en-US" altLang="zh-TW" dirty="0" err="1" smtClean="0"/>
              <a:t>Helloworld.c</a:t>
            </a:r>
            <a:endParaRPr lang="en-US" altLang="zh-TW" dirty="0"/>
          </a:p>
        </p:txBody>
      </p:sp>
      <p:sp>
        <p:nvSpPr>
          <p:cNvPr id="12" name="矩形 11"/>
          <p:cNvSpPr/>
          <p:nvPr/>
        </p:nvSpPr>
        <p:spPr>
          <a:xfrm>
            <a:off x="7210472" y="6085404"/>
            <a:ext cx="1358257" cy="369332"/>
          </a:xfrm>
          <a:prstGeom prst="rect">
            <a:avLst/>
          </a:prstGeom>
        </p:spPr>
        <p:txBody>
          <a:bodyPr wrap="none">
            <a:spAutoFit/>
          </a:bodyPr>
          <a:lstStyle/>
          <a:p>
            <a:r>
              <a:rPr lang="en-US" altLang="zh-TW" dirty="0" err="1" smtClean="0"/>
              <a:t>Helloworld.s</a:t>
            </a:r>
            <a:endParaRPr lang="en-US" altLang="zh-TW" dirty="0"/>
          </a:p>
        </p:txBody>
      </p:sp>
      <p:sp>
        <p:nvSpPr>
          <p:cNvPr id="13" name="矩形 12"/>
          <p:cNvSpPr/>
          <p:nvPr/>
        </p:nvSpPr>
        <p:spPr>
          <a:xfrm>
            <a:off x="7202458" y="6454736"/>
            <a:ext cx="1653209" cy="369332"/>
          </a:xfrm>
          <a:prstGeom prst="rect">
            <a:avLst/>
          </a:prstGeom>
        </p:spPr>
        <p:txBody>
          <a:bodyPr wrap="none">
            <a:spAutoFit/>
          </a:bodyPr>
          <a:lstStyle/>
          <a:p>
            <a:r>
              <a:rPr lang="en-US" altLang="zh-TW" dirty="0" smtClean="0"/>
              <a:t>Helloworld.asm</a:t>
            </a:r>
            <a:endParaRPr lang="en-US" altLang="zh-TW" dirty="0"/>
          </a:p>
        </p:txBody>
      </p:sp>
      <p:sp>
        <p:nvSpPr>
          <p:cNvPr id="15" name="矩形 14"/>
          <p:cNvSpPr/>
          <p:nvPr/>
        </p:nvSpPr>
        <p:spPr>
          <a:xfrm>
            <a:off x="2553618" y="1294454"/>
            <a:ext cx="2031325"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在記憶體執行中的</a:t>
            </a:r>
            <a:endParaRPr lang="en-US" altLang="zh-TW" b="1" dirty="0" smtClean="0">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process</a:t>
            </a:r>
            <a:r>
              <a:rPr lang="en-US" altLang="zh-TW" b="1" dirty="0">
                <a:solidFill>
                  <a:srgbClr val="FF0000"/>
                </a:solidFill>
                <a:effectLst>
                  <a:outerShdw blurRad="38100" dist="38100" dir="2700000" algn="tl">
                    <a:srgbClr val="000000">
                      <a:alpha val="43137"/>
                    </a:srgbClr>
                  </a:outerShdw>
                </a:effectLst>
              </a:rPr>
              <a:t>(</a:t>
            </a:r>
            <a:r>
              <a:rPr lang="zh-TW" altLang="en-US" b="1" dirty="0">
                <a:solidFill>
                  <a:srgbClr val="FF0000"/>
                </a:solidFill>
                <a:effectLst>
                  <a:outerShdw blurRad="38100" dist="38100" dir="2700000" algn="tl">
                    <a:srgbClr val="000000">
                      <a:alpha val="43137"/>
                    </a:srgbClr>
                  </a:outerShdw>
                </a:effectLst>
              </a:rPr>
              <a:t>行程</a:t>
            </a:r>
            <a:r>
              <a:rPr lang="en-US" altLang="zh-TW" b="1" dirty="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16" name="矩形 15"/>
          <p:cNvSpPr/>
          <p:nvPr/>
        </p:nvSpPr>
        <p:spPr>
          <a:xfrm>
            <a:off x="910381" y="3489053"/>
            <a:ext cx="2286000" cy="923330"/>
          </a:xfrm>
          <a:prstGeom prst="rect">
            <a:avLst/>
          </a:prstGeom>
          <a:solidFill>
            <a:schemeClr val="accent5">
              <a:lumMod val="60000"/>
              <a:lumOff val="40000"/>
            </a:schemeClr>
          </a:solidFill>
        </p:spPr>
        <p:txBody>
          <a:bodyPr wrap="square">
            <a:spAutoFit/>
          </a:bodyPr>
          <a:lstStyle/>
          <a:p>
            <a:r>
              <a:rPr lang="zh-TW" altLang="en-US" b="1" dirty="0" smtClean="0">
                <a:effectLst>
                  <a:outerShdw blurRad="38100" dist="38100" dir="2700000" algn="tl">
                    <a:srgbClr val="000000">
                      <a:alpha val="43137"/>
                    </a:srgbClr>
                  </a:outerShdw>
                </a:effectLst>
              </a:rPr>
              <a:t>作業系統</a:t>
            </a:r>
            <a:endParaRPr lang="en-US" altLang="zh-TW" b="1" dirty="0" smtClean="0">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Process</a:t>
            </a:r>
            <a:r>
              <a:rPr lang="zh-TW" altLang="en-US" b="1" dirty="0" smtClean="0">
                <a:solidFill>
                  <a:srgbClr val="FF0000"/>
                </a:solidFill>
                <a:effectLst>
                  <a:outerShdw blurRad="38100" dist="38100" dir="2700000" algn="tl">
                    <a:srgbClr val="000000">
                      <a:alpha val="43137"/>
                    </a:srgbClr>
                  </a:outerShdw>
                </a:effectLst>
              </a:rPr>
              <a:t> </a:t>
            </a:r>
            <a:r>
              <a:rPr lang="en-US" altLang="zh-TW" b="1" dirty="0" smtClean="0">
                <a:solidFill>
                  <a:srgbClr val="FF0000"/>
                </a:solidFill>
                <a:effectLst>
                  <a:outerShdw blurRad="38100" dist="38100" dir="2700000" algn="tl">
                    <a:srgbClr val="000000">
                      <a:alpha val="43137"/>
                    </a:srgbClr>
                  </a:outerShdw>
                </a:effectLst>
              </a:rPr>
              <a:t>management</a:t>
            </a:r>
          </a:p>
          <a:p>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行程</a:t>
            </a:r>
            <a:r>
              <a:rPr lang="zh-TW" altLang="en-US" b="1" dirty="0">
                <a:solidFill>
                  <a:srgbClr val="FF0000"/>
                </a:solidFill>
                <a:effectLst>
                  <a:outerShdw blurRad="38100" dist="38100" dir="2700000" algn="tl">
                    <a:srgbClr val="000000">
                      <a:alpha val="43137"/>
                    </a:srgbClr>
                  </a:outerShdw>
                </a:effectLst>
              </a:rPr>
              <a:t>管理</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5" name="矩形 4"/>
          <p:cNvSpPr/>
          <p:nvPr/>
        </p:nvSpPr>
        <p:spPr>
          <a:xfrm>
            <a:off x="6171741" y="4024541"/>
            <a:ext cx="1107996"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可</a:t>
            </a:r>
            <a:r>
              <a:rPr lang="zh-TW" altLang="en-US" b="1" dirty="0" smtClean="0">
                <a:effectLst>
                  <a:outerShdw blurRad="38100" dist="38100" dir="2700000" algn="tl">
                    <a:srgbClr val="000000">
                      <a:alpha val="43137"/>
                    </a:srgbClr>
                  </a:outerShdw>
                </a:effectLst>
              </a:rPr>
              <a:t>執行</a:t>
            </a:r>
            <a:r>
              <a:rPr lang="zh-TW" altLang="en-US" b="1" dirty="0">
                <a:effectLst>
                  <a:outerShdw blurRad="38100" dist="38100" dir="2700000" algn="tl">
                    <a:srgbClr val="000000">
                      <a:alpha val="43137"/>
                    </a:srgbClr>
                  </a:outerShdw>
                </a:effectLst>
              </a:rPr>
              <a:t>檔</a:t>
            </a:r>
          </a:p>
        </p:txBody>
      </p:sp>
      <p:sp>
        <p:nvSpPr>
          <p:cNvPr id="7" name="矩形 6"/>
          <p:cNvSpPr/>
          <p:nvPr/>
        </p:nvSpPr>
        <p:spPr>
          <a:xfrm>
            <a:off x="7279737" y="3985422"/>
            <a:ext cx="673582" cy="369332"/>
          </a:xfrm>
          <a:prstGeom prst="rect">
            <a:avLst/>
          </a:prstGeom>
        </p:spPr>
        <p:txBody>
          <a:bodyPr wrap="none">
            <a:spAutoFit/>
          </a:bodyPr>
          <a:lstStyle/>
          <a:p>
            <a:r>
              <a:rPr lang="en-US" altLang="zh-TW" dirty="0" err="1" smtClean="0"/>
              <a:t>a.out</a:t>
            </a:r>
            <a:endParaRPr lang="zh-TW" altLang="en-US" dirty="0"/>
          </a:p>
        </p:txBody>
      </p:sp>
      <p:sp>
        <p:nvSpPr>
          <p:cNvPr id="8" name="矩形 7"/>
          <p:cNvSpPr/>
          <p:nvPr/>
        </p:nvSpPr>
        <p:spPr>
          <a:xfrm>
            <a:off x="7288714" y="4412383"/>
            <a:ext cx="1329210" cy="646331"/>
          </a:xfrm>
          <a:prstGeom prst="rect">
            <a:avLst/>
          </a:prstGeom>
        </p:spPr>
        <p:txBody>
          <a:bodyPr wrap="none">
            <a:spAutoFit/>
          </a:bodyPr>
          <a:lstStyle/>
          <a:p>
            <a:r>
              <a:rPr lang="en-US" altLang="zh-TW" dirty="0" err="1" smtClean="0"/>
              <a:t>Helloworld</a:t>
            </a:r>
            <a:endParaRPr lang="en-US" altLang="zh-TW" dirty="0" smtClean="0"/>
          </a:p>
          <a:p>
            <a:r>
              <a:rPr lang="en-US" altLang="zh-TW" dirty="0" smtClean="0"/>
              <a:t>(elf32.elf64)</a:t>
            </a:r>
            <a:endParaRPr lang="zh-TW" altLang="en-US" dirty="0"/>
          </a:p>
        </p:txBody>
      </p:sp>
      <p:sp>
        <p:nvSpPr>
          <p:cNvPr id="18" name="矩形 17"/>
          <p:cNvSpPr/>
          <p:nvPr/>
        </p:nvSpPr>
        <p:spPr>
          <a:xfrm>
            <a:off x="4610808" y="1207457"/>
            <a:ext cx="2063385"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rPr>
              <a:t>Linux</a:t>
            </a:r>
            <a:r>
              <a:rPr lang="zh-TW" altLang="en-US" b="1" dirty="0">
                <a:effectLst>
                  <a:outerShdw blurRad="38100" dist="38100" dir="2700000" algn="tl">
                    <a:srgbClr val="000000">
                      <a:alpha val="43137"/>
                    </a:srgbClr>
                  </a:outerShdw>
                </a:effectLst>
              </a:rPr>
              <a:t>行程</a:t>
            </a:r>
            <a:r>
              <a:rPr lang="zh-TW" altLang="en-US" b="1" dirty="0" smtClean="0">
                <a:effectLst>
                  <a:outerShdw blurRad="38100" dist="38100" dir="2700000" algn="tl">
                    <a:srgbClr val="000000">
                      <a:alpha val="43137"/>
                    </a:srgbClr>
                  </a:outerShdw>
                </a:effectLst>
              </a:rPr>
              <a:t>管理指令</a:t>
            </a:r>
            <a:endParaRPr lang="zh-TW" altLang="en-US" b="1" dirty="0">
              <a:effectLst>
                <a:outerShdw blurRad="38100" dist="38100" dir="2700000" algn="tl">
                  <a:srgbClr val="000000">
                    <a:alpha val="43137"/>
                  </a:srgbClr>
                </a:outerShdw>
              </a:effectLst>
            </a:endParaRPr>
          </a:p>
        </p:txBody>
      </p:sp>
      <p:sp>
        <p:nvSpPr>
          <p:cNvPr id="21" name="矩形 20"/>
          <p:cNvSpPr/>
          <p:nvPr/>
        </p:nvSpPr>
        <p:spPr>
          <a:xfrm>
            <a:off x="6131353" y="2422809"/>
            <a:ext cx="2617508" cy="646331"/>
          </a:xfrm>
          <a:prstGeom prst="rect">
            <a:avLst/>
          </a:prstGeom>
          <a:solidFill>
            <a:schemeClr val="accent2">
              <a:lumMod val="20000"/>
              <a:lumOff val="80000"/>
            </a:schemeClr>
          </a:solidFill>
        </p:spPr>
        <p:txBody>
          <a:bodyPr wrap="square">
            <a:spAutoFit/>
          </a:bodyPr>
          <a:lstStyle/>
          <a:p>
            <a:r>
              <a:rPr lang="zh-TW" altLang="en-US" b="1" dirty="0" smtClean="0">
                <a:effectLst>
                  <a:outerShdw blurRad="38100" dist="38100" dir="2700000" algn="tl">
                    <a:srgbClr val="000000">
                      <a:alpha val="43137"/>
                    </a:srgbClr>
                  </a:outerShdw>
                </a:effectLst>
              </a:rPr>
              <a:t>作業系統是如何將程式載入到記憶體執行的？</a:t>
            </a:r>
            <a:endParaRPr lang="en-US" altLang="zh-TW" b="1" dirty="0" smtClean="0">
              <a:effectLst>
                <a:outerShdw blurRad="38100" dist="38100" dir="2700000" algn="tl">
                  <a:srgbClr val="000000">
                    <a:alpha val="43137"/>
                  </a:srgbClr>
                </a:outerShdw>
              </a:effectLst>
            </a:endParaRPr>
          </a:p>
        </p:txBody>
      </p:sp>
      <p:sp>
        <p:nvSpPr>
          <p:cNvPr id="20" name="矩形 19"/>
          <p:cNvSpPr/>
          <p:nvPr/>
        </p:nvSpPr>
        <p:spPr>
          <a:xfrm>
            <a:off x="364315" y="4773251"/>
            <a:ext cx="2729722" cy="923330"/>
          </a:xfrm>
          <a:prstGeom prst="rect">
            <a:avLst/>
          </a:prstGeom>
          <a:solidFill>
            <a:schemeClr val="accent4">
              <a:lumMod val="20000"/>
              <a:lumOff val="80000"/>
            </a:schemeClr>
          </a:solidFill>
        </p:spPr>
        <p:txBody>
          <a:bodyPr wrap="none">
            <a:spAutoFit/>
          </a:bodyPr>
          <a:lstStyle/>
          <a:p>
            <a:r>
              <a:rPr lang="en-US" altLang="zh-TW" b="1" dirty="0">
                <a:effectLst>
                  <a:outerShdw blurRad="38100" dist="38100" dir="2700000" algn="tl">
                    <a:srgbClr val="000000">
                      <a:alpha val="43137"/>
                    </a:srgbClr>
                  </a:outerShdw>
                </a:effectLst>
              </a:rPr>
              <a:t>process(</a:t>
            </a:r>
            <a:r>
              <a:rPr lang="zh-TW" altLang="en-US" b="1" dirty="0">
                <a:effectLst>
                  <a:outerShdw blurRad="38100" dist="38100" dir="2700000" algn="tl">
                    <a:srgbClr val="000000">
                      <a:alpha val="43137"/>
                    </a:srgbClr>
                  </a:outerShdw>
                </a:effectLst>
              </a:rPr>
              <a:t>行程</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執行到當了</a:t>
            </a:r>
            <a:r>
              <a:rPr lang="en-US" altLang="zh-TW" b="1" dirty="0" smtClean="0">
                <a:effectLst>
                  <a:outerShdw blurRad="38100" dist="38100" dir="2700000" algn="tl">
                    <a:srgbClr val="000000">
                      <a:alpha val="43137"/>
                    </a:srgbClr>
                  </a:outerShdw>
                </a:effectLst>
              </a:rPr>
              <a:t>!</a:t>
            </a:r>
          </a:p>
          <a:p>
            <a:r>
              <a:rPr lang="zh-TW" altLang="en-US" b="1" dirty="0" smtClean="0">
                <a:effectLst>
                  <a:outerShdw blurRad="38100" dist="38100" dir="2700000" algn="tl">
                    <a:srgbClr val="000000">
                      <a:alpha val="43137"/>
                    </a:srgbClr>
                  </a:outerShdw>
                </a:effectLst>
              </a:rPr>
              <a:t>這是甚麼意思</a:t>
            </a:r>
            <a:r>
              <a:rPr lang="en-US" altLang="zh-TW" b="1" dirty="0" smtClean="0">
                <a:effectLst>
                  <a:outerShdw blurRad="38100" dist="38100" dir="2700000" algn="tl">
                    <a:srgbClr val="000000">
                      <a:alpha val="43137"/>
                    </a:srgbClr>
                  </a:outerShdw>
                </a:effectLst>
              </a:rPr>
              <a:t>?</a:t>
            </a:r>
          </a:p>
          <a:p>
            <a:r>
              <a:rPr lang="zh-TW" altLang="en-US" b="1" dirty="0" smtClean="0">
                <a:effectLst>
                  <a:outerShdw blurRad="38100" dist="38100" dir="2700000" algn="tl">
                    <a:srgbClr val="000000">
                      <a:alpha val="43137"/>
                    </a:srgbClr>
                  </a:outerShdw>
                </a:effectLst>
              </a:rPr>
              <a:t>如何分析</a:t>
            </a:r>
            <a:r>
              <a:rPr lang="en-US" altLang="zh-TW" b="1" dirty="0" smtClean="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如何</a:t>
            </a:r>
            <a:r>
              <a:rPr lang="zh-TW" altLang="en-US" b="1" dirty="0" smtClean="0">
                <a:effectLst>
                  <a:outerShdw blurRad="38100" dist="38100" dir="2700000" algn="tl">
                    <a:srgbClr val="000000">
                      <a:alpha val="43137"/>
                    </a:srgbClr>
                  </a:outerShdw>
                </a:effectLst>
              </a:rPr>
              <a:t>除錯</a:t>
            </a:r>
            <a:r>
              <a:rPr lang="en-US" altLang="zh-TW"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3268465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408875" y="320302"/>
            <a:ext cx="6856037" cy="6308706"/>
          </a:xfrm>
          <a:prstGeom prst="rect">
            <a:avLst/>
          </a:prstGeom>
        </p:spPr>
      </p:pic>
      <p:sp>
        <p:nvSpPr>
          <p:cNvPr id="7" name="矩形 6"/>
          <p:cNvSpPr/>
          <p:nvPr/>
        </p:nvSpPr>
        <p:spPr>
          <a:xfrm>
            <a:off x="439271" y="2008094"/>
            <a:ext cx="484094" cy="4392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995082" y="2088776"/>
            <a:ext cx="412377" cy="35858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923365" y="842682"/>
            <a:ext cx="2913529" cy="848007"/>
          </a:xfrm>
          <a:solidFill>
            <a:schemeClr val="accent4">
              <a:lumMod val="20000"/>
              <a:lumOff val="80000"/>
            </a:schemeClr>
          </a:solidFill>
        </p:spPr>
        <p:txBody>
          <a:bodyPr>
            <a:normAutofit/>
          </a:bodyPr>
          <a:lstStyle/>
          <a:p>
            <a:r>
              <a:rPr lang="zh-TW" altLang="en-US" sz="2400" dirty="0" smtClean="0"/>
              <a:t>你開啟一個</a:t>
            </a:r>
            <a:r>
              <a:rPr lang="en-US" altLang="zh-TW" sz="2400" dirty="0" smtClean="0"/>
              <a:t>terminal</a:t>
            </a:r>
            <a:br>
              <a:rPr lang="en-US" altLang="zh-TW" sz="2400" dirty="0" smtClean="0"/>
            </a:br>
            <a:r>
              <a:rPr lang="zh-TW" altLang="en-US" sz="2400" dirty="0" smtClean="0"/>
              <a:t>輸入</a:t>
            </a:r>
            <a:r>
              <a:rPr lang="en-US" altLang="zh-TW" sz="2400" dirty="0" smtClean="0"/>
              <a:t>ls -al</a:t>
            </a:r>
            <a:r>
              <a:rPr lang="zh-TW" altLang="en-US" sz="2400" dirty="0" smtClean="0"/>
              <a:t>指令</a:t>
            </a:r>
            <a:endParaRPr lang="zh-TW" altLang="en-US" sz="2400" dirty="0"/>
          </a:p>
        </p:txBody>
      </p:sp>
      <p:sp>
        <p:nvSpPr>
          <p:cNvPr id="9" name="矩形 8"/>
          <p:cNvSpPr/>
          <p:nvPr/>
        </p:nvSpPr>
        <p:spPr>
          <a:xfrm>
            <a:off x="4993341" y="2155576"/>
            <a:ext cx="1129553" cy="369332"/>
          </a:xfrm>
          <a:prstGeom prst="rect">
            <a:avLst/>
          </a:prstGeom>
        </p:spPr>
        <p:txBody>
          <a:bodyPr wrap="square">
            <a:spAutoFit/>
          </a:bodyPr>
          <a:lstStyle/>
          <a:p>
            <a:r>
              <a:rPr lang="en-US" altLang="zh-TW" b="1" dirty="0" smtClean="0">
                <a:solidFill>
                  <a:schemeClr val="accent4">
                    <a:lumMod val="20000"/>
                    <a:lumOff val="80000"/>
                  </a:schemeClr>
                </a:solidFill>
                <a:effectLst>
                  <a:outerShdw blurRad="38100" dist="38100" dir="2700000" algn="tl">
                    <a:srgbClr val="000000">
                      <a:alpha val="43137"/>
                    </a:srgbClr>
                  </a:outerShdw>
                </a:effectLst>
              </a:rPr>
              <a:t>Shell</a:t>
            </a:r>
            <a:r>
              <a:rPr lang="zh-TW" altLang="en-US" b="1" dirty="0" smtClean="0">
                <a:solidFill>
                  <a:schemeClr val="accent4">
                    <a:lumMod val="20000"/>
                    <a:lumOff val="80000"/>
                  </a:schemeClr>
                </a:solidFill>
                <a:effectLst>
                  <a:outerShdw blurRad="38100" dist="38100" dir="2700000" algn="tl">
                    <a:srgbClr val="000000">
                      <a:alpha val="43137"/>
                    </a:srgbClr>
                  </a:outerShdw>
                </a:effectLst>
              </a:rPr>
              <a:t>環境</a:t>
            </a:r>
            <a:endParaRPr lang="zh-TW" altLang="en-US" b="1" dirty="0">
              <a:solidFill>
                <a:schemeClr val="accent4">
                  <a:lumMod val="20000"/>
                  <a:lumOff val="80000"/>
                </a:schemeClr>
              </a:solidFill>
              <a:effectLst>
                <a:outerShdw blurRad="38100" dist="38100" dir="2700000" algn="tl">
                  <a:srgbClr val="000000">
                    <a:alpha val="43137"/>
                  </a:srgbClr>
                </a:outerShdw>
              </a:effectLst>
            </a:endParaRPr>
          </a:p>
        </p:txBody>
      </p:sp>
      <p:sp>
        <p:nvSpPr>
          <p:cNvPr id="10" name="標題 1"/>
          <p:cNvSpPr txBox="1">
            <a:spLocks/>
          </p:cNvSpPr>
          <p:nvPr/>
        </p:nvSpPr>
        <p:spPr>
          <a:xfrm>
            <a:off x="857110" y="5385525"/>
            <a:ext cx="6340010" cy="429072"/>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smtClean="0"/>
              <a:t>Shell script/Python/ruby/</a:t>
            </a:r>
            <a:r>
              <a:rPr lang="en-US" altLang="zh-TW" sz="2000" dirty="0" err="1" smtClean="0"/>
              <a:t>perl</a:t>
            </a:r>
            <a:r>
              <a:rPr lang="zh-TW" altLang="en-US" sz="2000" dirty="0" smtClean="0"/>
              <a:t>是如何被執行</a:t>
            </a:r>
            <a:r>
              <a:rPr lang="en-US" altLang="zh-TW" sz="2000" dirty="0" smtClean="0"/>
              <a:t>?[interpreter]</a:t>
            </a:r>
            <a:endParaRPr lang="zh-TW" altLang="en-US" sz="2000" dirty="0"/>
          </a:p>
        </p:txBody>
      </p:sp>
      <p:sp>
        <p:nvSpPr>
          <p:cNvPr id="11" name="標題 1"/>
          <p:cNvSpPr txBox="1">
            <a:spLocks/>
          </p:cNvSpPr>
          <p:nvPr/>
        </p:nvSpPr>
        <p:spPr>
          <a:xfrm>
            <a:off x="857110" y="5942627"/>
            <a:ext cx="6340010" cy="429072"/>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000" dirty="0" err="1" smtClean="0"/>
              <a:t>a.out</a:t>
            </a:r>
            <a:r>
              <a:rPr lang="zh-TW" altLang="en-US" sz="2000" dirty="0" smtClean="0"/>
              <a:t>是如何被執行</a:t>
            </a:r>
            <a:r>
              <a:rPr lang="en-US" altLang="zh-TW" sz="2000" dirty="0" smtClean="0"/>
              <a:t>?[compiler]</a:t>
            </a:r>
            <a:endParaRPr lang="zh-TW" altLang="en-US" sz="2000" dirty="0"/>
          </a:p>
        </p:txBody>
      </p:sp>
      <p:sp>
        <p:nvSpPr>
          <p:cNvPr id="12" name="標題 1"/>
          <p:cNvSpPr txBox="1">
            <a:spLocks/>
          </p:cNvSpPr>
          <p:nvPr/>
        </p:nvSpPr>
        <p:spPr>
          <a:xfrm>
            <a:off x="4708106" y="2866165"/>
            <a:ext cx="2140808" cy="619286"/>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rgbClr val="FFFF00"/>
                </a:solidFill>
              </a:rPr>
              <a:t>Linux shell</a:t>
            </a:r>
            <a:endParaRPr lang="zh-TW" altLang="en-US" dirty="0">
              <a:solidFill>
                <a:srgbClr val="FFFF00"/>
              </a:solidFill>
            </a:endParaRPr>
          </a:p>
        </p:txBody>
      </p:sp>
      <p:sp>
        <p:nvSpPr>
          <p:cNvPr id="13" name="內容版面配置區 2"/>
          <p:cNvSpPr txBox="1">
            <a:spLocks/>
          </p:cNvSpPr>
          <p:nvPr/>
        </p:nvSpPr>
        <p:spPr>
          <a:xfrm>
            <a:off x="857110" y="4391281"/>
            <a:ext cx="7384707" cy="910603"/>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700" dirty="0" smtClean="0"/>
              <a:t>在預設的</a:t>
            </a:r>
            <a:r>
              <a:rPr lang="en-US" altLang="zh-TW" sz="2700" dirty="0" smtClean="0"/>
              <a:t>bash shell</a:t>
            </a:r>
            <a:r>
              <a:rPr lang="zh-TW" altLang="en-US" sz="2700" dirty="0" smtClean="0"/>
              <a:t>環境下執行 </a:t>
            </a:r>
            <a:r>
              <a:rPr lang="en-US" altLang="zh-TW" sz="2700" dirty="0" smtClean="0"/>
              <a:t>ls </a:t>
            </a:r>
            <a:r>
              <a:rPr lang="zh-TW" altLang="en-US" sz="2700" dirty="0" smtClean="0"/>
              <a:t>指令</a:t>
            </a:r>
            <a:r>
              <a:rPr lang="en-US" altLang="zh-TW" sz="2700" dirty="0" smtClean="0"/>
              <a:t>Linux</a:t>
            </a:r>
            <a:r>
              <a:rPr lang="zh-TW" altLang="en-US" sz="2700" dirty="0" smtClean="0"/>
              <a:t>作業系統是如何載入與執行這個程式</a:t>
            </a:r>
            <a:r>
              <a:rPr lang="en-US" altLang="zh-TW" sz="2700" dirty="0" smtClean="0"/>
              <a:t>?</a:t>
            </a:r>
            <a:endParaRPr lang="zh-TW" altLang="en-US" sz="2700" dirty="0"/>
          </a:p>
        </p:txBody>
      </p:sp>
      <p:sp>
        <p:nvSpPr>
          <p:cNvPr id="14" name="標題 1"/>
          <p:cNvSpPr txBox="1">
            <a:spLocks/>
          </p:cNvSpPr>
          <p:nvPr/>
        </p:nvSpPr>
        <p:spPr>
          <a:xfrm>
            <a:off x="4298937" y="1092722"/>
            <a:ext cx="2140808" cy="412311"/>
          </a:xfrm>
          <a:prstGeom prst="rect">
            <a:avLst/>
          </a:prstGeom>
          <a:solidFill>
            <a:schemeClr val="accent4">
              <a:lumMod val="20000"/>
              <a:lumOff val="80000"/>
            </a:schemeClr>
          </a:solidFill>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dirty="0"/>
              <a:t>file /bin/ls</a:t>
            </a:r>
            <a:endParaRPr lang="zh-TW" altLang="en-US" sz="3300" dirty="0"/>
          </a:p>
        </p:txBody>
      </p:sp>
    </p:spTree>
    <p:extLst>
      <p:ext uri="{BB962C8B-B14F-4D97-AF65-F5344CB8AC3E}">
        <p14:creationId xmlns:p14="http://schemas.microsoft.com/office/powerpoint/2010/main" val="6782497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5"/>
            <a:ext cx="2867585" cy="4351338"/>
          </a:xfrm>
          <a:solidFill>
            <a:schemeClr val="accent4">
              <a:lumMod val="20000"/>
              <a:lumOff val="80000"/>
            </a:schemeClr>
          </a:solidFill>
        </p:spPr>
        <p:txBody>
          <a:bodyPr>
            <a:noAutofit/>
          </a:bodyPr>
          <a:lstStyle/>
          <a:p>
            <a:pPr marL="0" indent="0">
              <a:buNone/>
            </a:pPr>
            <a:r>
              <a:rPr lang="en-US" altLang="zh-TW" sz="1400" dirty="0"/>
              <a:t>cd </a:t>
            </a:r>
            <a:r>
              <a:rPr lang="en-US" altLang="zh-TW" sz="1400" dirty="0" err="1"/>
              <a:t>linux_pwn</a:t>
            </a:r>
            <a:r>
              <a:rPr lang="en-US" altLang="zh-TW" sz="1400" dirty="0"/>
              <a:t>/</a:t>
            </a:r>
          </a:p>
          <a:p>
            <a:pPr marL="0" indent="0">
              <a:buNone/>
            </a:pPr>
            <a:r>
              <a:rPr lang="en-US" altLang="zh-TW" sz="1400" dirty="0"/>
              <a:t>ls</a:t>
            </a:r>
          </a:p>
          <a:p>
            <a:pPr marL="0" indent="0">
              <a:buNone/>
            </a:pPr>
            <a:r>
              <a:rPr lang="en-US" altLang="zh-TW" sz="1400" dirty="0"/>
              <a:t>r2 -A -c=H megabeets_0x1 </a:t>
            </a:r>
          </a:p>
          <a:p>
            <a:pPr marL="0" indent="0">
              <a:buNone/>
            </a:pPr>
            <a:r>
              <a:rPr lang="en-US" altLang="zh-TW" sz="1400" dirty="0"/>
              <a:t>r2 -D</a:t>
            </a:r>
          </a:p>
          <a:p>
            <a:pPr marL="0" indent="0">
              <a:buNone/>
            </a:pPr>
            <a:r>
              <a:rPr lang="en-US" altLang="zh-TW" sz="1400" dirty="0"/>
              <a:t>r2 -d</a:t>
            </a:r>
          </a:p>
          <a:p>
            <a:pPr marL="0" indent="0">
              <a:buNone/>
            </a:pPr>
            <a:r>
              <a:rPr lang="en-US" altLang="zh-TW" sz="1400" dirty="0"/>
              <a:t>radare2 -d</a:t>
            </a:r>
          </a:p>
          <a:p>
            <a:pPr marL="0" indent="0">
              <a:buNone/>
            </a:pPr>
            <a:r>
              <a:rPr lang="en-US" altLang="zh-TW" sz="1400" dirty="0" err="1" smtClean="0"/>
              <a:t>gcc</a:t>
            </a:r>
            <a:r>
              <a:rPr lang="en-US" altLang="zh-TW" sz="1400" dirty="0" smtClean="0"/>
              <a:t> </a:t>
            </a:r>
            <a:r>
              <a:rPr lang="en-US" altLang="zh-TW" sz="1400" dirty="0" err="1"/>
              <a:t>mystery.c</a:t>
            </a:r>
            <a:r>
              <a:rPr lang="en-US" altLang="zh-TW" sz="1400" dirty="0"/>
              <a:t> -o </a:t>
            </a:r>
            <a:r>
              <a:rPr lang="en-US" altLang="zh-TW" sz="1400" dirty="0" err="1"/>
              <a:t>mystery.bin</a:t>
            </a:r>
            <a:r>
              <a:rPr lang="en-US" altLang="zh-TW" sz="1400" dirty="0"/>
              <a:t> </a:t>
            </a:r>
          </a:p>
          <a:p>
            <a:pPr marL="0" indent="0">
              <a:buNone/>
            </a:pPr>
            <a:r>
              <a:rPr lang="en-US" altLang="zh-TW" sz="1400" dirty="0" err="1" smtClean="0"/>
              <a:t>gcc</a:t>
            </a:r>
            <a:r>
              <a:rPr lang="en-US" altLang="zh-TW" sz="1400" dirty="0" smtClean="0"/>
              <a:t> </a:t>
            </a:r>
            <a:r>
              <a:rPr lang="en-US" altLang="zh-TW" sz="1400" dirty="0" err="1"/>
              <a:t>mystery.c</a:t>
            </a:r>
            <a:r>
              <a:rPr lang="en-US" altLang="zh-TW" sz="1400" dirty="0"/>
              <a:t> -o </a:t>
            </a:r>
            <a:r>
              <a:rPr lang="en-US" altLang="zh-TW" sz="1400" dirty="0" smtClean="0"/>
              <a:t>mystery</a:t>
            </a:r>
            <a:endParaRPr lang="en-US" altLang="zh-TW" sz="1400" dirty="0"/>
          </a:p>
          <a:p>
            <a:pPr marL="0" indent="0">
              <a:buNone/>
            </a:pPr>
            <a:r>
              <a:rPr lang="en-US" altLang="zh-TW" sz="1400" dirty="0"/>
              <a:t>./mystery</a:t>
            </a:r>
          </a:p>
          <a:p>
            <a:pPr marL="0" indent="0">
              <a:buNone/>
            </a:pPr>
            <a:r>
              <a:rPr lang="en-US" altLang="zh-TW" sz="1400" dirty="0"/>
              <a:t>./</a:t>
            </a:r>
            <a:r>
              <a:rPr lang="en-US" altLang="zh-TW" sz="1400" dirty="0" err="1"/>
              <a:t>mystery.bin</a:t>
            </a:r>
            <a:endParaRPr lang="en-US" altLang="zh-TW" sz="1400" dirty="0"/>
          </a:p>
          <a:p>
            <a:pPr marL="0" indent="0">
              <a:buNone/>
            </a:pPr>
            <a:r>
              <a:rPr lang="en-US" altLang="zh-TW" sz="1400" dirty="0"/>
              <a:t>r2 -Ad /bin/ls</a:t>
            </a:r>
          </a:p>
          <a:p>
            <a:pPr marL="0" indent="0">
              <a:buNone/>
            </a:pPr>
            <a:r>
              <a:rPr lang="en-US" altLang="zh-TW" sz="1400" dirty="0"/>
              <a:t>man </a:t>
            </a:r>
            <a:r>
              <a:rPr lang="en-US" altLang="zh-TW" sz="1400" dirty="0" smtClean="0"/>
              <a:t>rahash2</a:t>
            </a:r>
          </a:p>
          <a:p>
            <a:pPr marL="0" indent="0">
              <a:buNone/>
            </a:pPr>
            <a:r>
              <a:rPr lang="en-US" altLang="zh-TW" sz="1400" dirty="0" smtClean="0"/>
              <a:t>………………………………….</a:t>
            </a:r>
            <a:endParaRPr lang="en-US" altLang="zh-TW" sz="1400" dirty="0"/>
          </a:p>
        </p:txBody>
      </p:sp>
      <p:sp>
        <p:nvSpPr>
          <p:cNvPr id="4" name="矩形圖說文字 3"/>
          <p:cNvSpPr/>
          <p:nvPr/>
        </p:nvSpPr>
        <p:spPr>
          <a:xfrm>
            <a:off x="0" y="0"/>
            <a:ext cx="9144000" cy="923365"/>
          </a:xfrm>
          <a:prstGeom prst="wedgeRectCallou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000" dirty="0"/>
          </a:p>
        </p:txBody>
      </p:sp>
      <p:sp>
        <p:nvSpPr>
          <p:cNvPr id="5" name="矩形 4"/>
          <p:cNvSpPr/>
          <p:nvPr/>
        </p:nvSpPr>
        <p:spPr>
          <a:xfrm>
            <a:off x="628650" y="1356049"/>
            <a:ext cx="1779974" cy="369332"/>
          </a:xfrm>
          <a:prstGeom prst="rect">
            <a:avLst/>
          </a:prstGeom>
        </p:spPr>
        <p:txBody>
          <a:bodyPr wrap="none">
            <a:spAutoFit/>
          </a:bodyPr>
          <a:lstStyle/>
          <a:p>
            <a:pPr algn="ctr"/>
            <a:r>
              <a:rPr lang="en-US" altLang="zh-TW" dirty="0"/>
              <a:t>cat .</a:t>
            </a:r>
            <a:r>
              <a:rPr lang="en-US" altLang="zh-TW" dirty="0" err="1"/>
              <a:t>bash_history</a:t>
            </a:r>
            <a:endParaRPr lang="zh-TW" altLang="en-US" dirty="0"/>
          </a:p>
        </p:txBody>
      </p:sp>
      <p:sp>
        <p:nvSpPr>
          <p:cNvPr id="6" name="內容版面配置區 2"/>
          <p:cNvSpPr txBox="1">
            <a:spLocks/>
          </p:cNvSpPr>
          <p:nvPr/>
        </p:nvSpPr>
        <p:spPr>
          <a:xfrm>
            <a:off x="4115920" y="1491036"/>
            <a:ext cx="4687421" cy="5020516"/>
          </a:xfrm>
          <a:prstGeom prst="rect">
            <a:avLst/>
          </a:prstGeom>
          <a:solidFill>
            <a:schemeClr val="accent4">
              <a:lumMod val="20000"/>
              <a:lumOff val="80000"/>
            </a:schemeClr>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mtClean="0"/>
              <a:t># ~/.bashrc: executed by bash(1) for non-login shells.</a:t>
            </a:r>
          </a:p>
          <a:p>
            <a:pPr marL="0" indent="0">
              <a:buFont typeface="Arial" panose="020B0604020202020204" pitchFamily="34" charset="0"/>
              <a:buNone/>
            </a:pPr>
            <a:r>
              <a:rPr lang="en-US" altLang="zh-TW" smtClean="0"/>
              <a:t># see /usr/share/doc/bash/examples/startup-files (in the package bash-doc)</a:t>
            </a:r>
          </a:p>
          <a:p>
            <a:pPr marL="0" indent="0">
              <a:buFont typeface="Arial" panose="020B0604020202020204" pitchFamily="34" charset="0"/>
              <a:buNone/>
            </a:pPr>
            <a:r>
              <a:rPr lang="en-US" altLang="zh-TW" smtClean="0"/>
              <a:t># for examples</a:t>
            </a:r>
          </a:p>
          <a:p>
            <a:pPr marL="0" indent="0">
              <a:buFont typeface="Arial" panose="020B0604020202020204" pitchFamily="34" charset="0"/>
              <a:buNone/>
            </a:pPr>
            <a:endParaRPr lang="en-US" altLang="zh-TW" smtClean="0"/>
          </a:p>
          <a:p>
            <a:pPr marL="0" indent="0">
              <a:buFont typeface="Arial" panose="020B0604020202020204" pitchFamily="34" charset="0"/>
              <a:buNone/>
            </a:pPr>
            <a:r>
              <a:rPr lang="en-US" altLang="zh-TW" smtClean="0"/>
              <a:t># If not running interactively, don't do anything</a:t>
            </a:r>
          </a:p>
          <a:p>
            <a:pPr marL="0" indent="0">
              <a:buFont typeface="Arial" panose="020B0604020202020204" pitchFamily="34" charset="0"/>
              <a:buNone/>
            </a:pPr>
            <a:r>
              <a:rPr lang="en-US" altLang="zh-TW" smtClean="0"/>
              <a:t>case $- in</a:t>
            </a:r>
          </a:p>
          <a:p>
            <a:pPr marL="0" indent="0">
              <a:buFont typeface="Arial" panose="020B0604020202020204" pitchFamily="34" charset="0"/>
              <a:buNone/>
            </a:pPr>
            <a:r>
              <a:rPr lang="en-US" altLang="zh-TW" smtClean="0"/>
              <a:t>    *i*) ;;</a:t>
            </a:r>
          </a:p>
          <a:p>
            <a:pPr marL="0" indent="0">
              <a:buFont typeface="Arial" panose="020B0604020202020204" pitchFamily="34" charset="0"/>
              <a:buNone/>
            </a:pPr>
            <a:r>
              <a:rPr lang="en-US" altLang="zh-TW" smtClean="0"/>
              <a:t>      *) return;;</a:t>
            </a:r>
          </a:p>
          <a:p>
            <a:pPr marL="0" indent="0">
              <a:buFont typeface="Arial" panose="020B0604020202020204" pitchFamily="34" charset="0"/>
              <a:buNone/>
            </a:pPr>
            <a:r>
              <a:rPr lang="en-US" altLang="zh-TW" smtClean="0"/>
              <a:t>esac</a:t>
            </a:r>
          </a:p>
          <a:p>
            <a:pPr marL="0" indent="0">
              <a:buFont typeface="Arial" panose="020B0604020202020204" pitchFamily="34" charset="0"/>
              <a:buNone/>
            </a:pPr>
            <a:endParaRPr lang="en-US" altLang="zh-TW" smtClean="0"/>
          </a:p>
          <a:p>
            <a:pPr marL="0" indent="0">
              <a:buFont typeface="Arial" panose="020B0604020202020204" pitchFamily="34" charset="0"/>
              <a:buNone/>
            </a:pPr>
            <a:r>
              <a:rPr lang="en-US" altLang="zh-TW" smtClean="0"/>
              <a:t># don't put duplicate lines or lines starting with space in the history.</a:t>
            </a:r>
          </a:p>
          <a:p>
            <a:pPr marL="0" indent="0">
              <a:buFont typeface="Arial" panose="020B0604020202020204" pitchFamily="34" charset="0"/>
              <a:buNone/>
            </a:pPr>
            <a:r>
              <a:rPr lang="en-US" altLang="zh-TW" smtClean="0"/>
              <a:t># See bash(1) for more options</a:t>
            </a:r>
          </a:p>
          <a:p>
            <a:pPr marL="0" indent="0">
              <a:buFont typeface="Arial" panose="020B0604020202020204" pitchFamily="34" charset="0"/>
              <a:buNone/>
            </a:pPr>
            <a:r>
              <a:rPr lang="en-US" altLang="zh-TW" smtClean="0"/>
              <a:t>HISTCONTROL=ignoreboth</a:t>
            </a:r>
          </a:p>
          <a:p>
            <a:pPr marL="0" indent="0">
              <a:buFont typeface="Arial" panose="020B0604020202020204" pitchFamily="34" charset="0"/>
              <a:buNone/>
            </a:pPr>
            <a:endParaRPr lang="en-US" altLang="zh-TW" smtClean="0"/>
          </a:p>
          <a:p>
            <a:pPr marL="0" indent="0">
              <a:buFont typeface="Arial" panose="020B0604020202020204" pitchFamily="34" charset="0"/>
              <a:buNone/>
            </a:pPr>
            <a:r>
              <a:rPr lang="en-US" altLang="zh-TW" smtClean="0"/>
              <a:t># append to the history file, don't overwrite it</a:t>
            </a:r>
          </a:p>
          <a:p>
            <a:pPr marL="0" indent="0">
              <a:buFont typeface="Arial" panose="020B0604020202020204" pitchFamily="34" charset="0"/>
              <a:buNone/>
            </a:pPr>
            <a:r>
              <a:rPr lang="en-US" altLang="zh-TW" smtClean="0"/>
              <a:t>shopt -s histappend</a:t>
            </a:r>
          </a:p>
          <a:p>
            <a:pPr marL="0" indent="0">
              <a:buFont typeface="Arial" panose="020B0604020202020204" pitchFamily="34" charset="0"/>
              <a:buNone/>
            </a:pPr>
            <a:endParaRPr lang="en-US" altLang="zh-TW" smtClean="0"/>
          </a:p>
          <a:p>
            <a:pPr marL="0" indent="0">
              <a:buFont typeface="Arial" panose="020B0604020202020204" pitchFamily="34" charset="0"/>
              <a:buNone/>
            </a:pPr>
            <a:r>
              <a:rPr lang="en-US" altLang="zh-TW" smtClean="0"/>
              <a:t># for setting history length see HISTSIZE and HISTFILESIZE in bash(1)</a:t>
            </a:r>
          </a:p>
          <a:p>
            <a:pPr marL="0" indent="0">
              <a:buFont typeface="Arial" panose="020B0604020202020204" pitchFamily="34" charset="0"/>
              <a:buNone/>
            </a:pPr>
            <a:r>
              <a:rPr lang="en-US" altLang="zh-TW" smtClean="0"/>
              <a:t>HISTSIZE=1000</a:t>
            </a:r>
          </a:p>
          <a:p>
            <a:pPr marL="0" indent="0">
              <a:buFont typeface="Arial" panose="020B0604020202020204" pitchFamily="34" charset="0"/>
              <a:buNone/>
            </a:pPr>
            <a:r>
              <a:rPr lang="en-US" altLang="zh-TW" smtClean="0"/>
              <a:t>HISTFILESIZE=2000</a:t>
            </a:r>
            <a:endParaRPr lang="en-US" altLang="zh-TW" dirty="0"/>
          </a:p>
        </p:txBody>
      </p:sp>
      <p:sp>
        <p:nvSpPr>
          <p:cNvPr id="7" name="矩形 6"/>
          <p:cNvSpPr/>
          <p:nvPr/>
        </p:nvSpPr>
        <p:spPr>
          <a:xfrm>
            <a:off x="4115920" y="1022534"/>
            <a:ext cx="1195135" cy="369332"/>
          </a:xfrm>
          <a:prstGeom prst="rect">
            <a:avLst/>
          </a:prstGeom>
        </p:spPr>
        <p:txBody>
          <a:bodyPr wrap="none">
            <a:spAutoFit/>
          </a:bodyPr>
          <a:lstStyle/>
          <a:p>
            <a:pPr algn="ctr"/>
            <a:r>
              <a:rPr lang="en-US" altLang="zh-TW" dirty="0"/>
              <a:t>cat .</a:t>
            </a:r>
            <a:r>
              <a:rPr lang="en-US" altLang="zh-TW" dirty="0" err="1"/>
              <a:t>bashrc</a:t>
            </a:r>
            <a:endParaRPr lang="zh-TW" altLang="en-US" dirty="0"/>
          </a:p>
        </p:txBody>
      </p:sp>
    </p:spTree>
    <p:extLst>
      <p:ext uri="{BB962C8B-B14F-4D97-AF65-F5344CB8AC3E}">
        <p14:creationId xmlns:p14="http://schemas.microsoft.com/office/powerpoint/2010/main" val="12889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a Process Start?</a:t>
            </a:r>
            <a:br>
              <a:rPr lang="en-US" altLang="zh-TW" dirty="0"/>
            </a:br>
            <a:endParaRPr lang="zh-TW" altLang="en-US" dirty="0"/>
          </a:p>
        </p:txBody>
      </p:sp>
      <p:sp>
        <p:nvSpPr>
          <p:cNvPr id="3" name="內容版面配置區 2"/>
          <p:cNvSpPr>
            <a:spLocks noGrp="1"/>
          </p:cNvSpPr>
          <p:nvPr>
            <p:ph idx="1"/>
          </p:nvPr>
        </p:nvSpPr>
        <p:spPr/>
        <p:txBody>
          <a:bodyPr>
            <a:normAutofit fontScale="55000" lnSpcReduction="20000"/>
          </a:bodyPr>
          <a:lstStyle/>
          <a:p>
            <a:r>
              <a:rPr lang="en-US" altLang="zh-TW" dirty="0" smtClean="0"/>
              <a:t>Function </a:t>
            </a:r>
            <a:r>
              <a:rPr lang="en-US" altLang="zh-TW" dirty="0"/>
              <a:t>File Comment</a:t>
            </a:r>
          </a:p>
          <a:p>
            <a:r>
              <a:rPr lang="en-US" altLang="zh-TW" dirty="0"/>
              <a:t>Shell/GUI user application</a:t>
            </a:r>
          </a:p>
          <a:p>
            <a:r>
              <a:rPr lang="en-US" altLang="zh-TW" dirty="0"/>
              <a:t>Executes fork() to create a news process</a:t>
            </a:r>
          </a:p>
          <a:p>
            <a:r>
              <a:rPr lang="en-US" altLang="zh-TW" dirty="0"/>
              <a:t>and </a:t>
            </a:r>
            <a:r>
              <a:rPr lang="en-US" altLang="zh-TW" dirty="0" err="1"/>
              <a:t>execve</a:t>
            </a:r>
            <a:r>
              <a:rPr lang="en-US" altLang="zh-TW" dirty="0"/>
              <a:t>() to replace the child.</a:t>
            </a:r>
          </a:p>
          <a:p>
            <a:r>
              <a:rPr lang="en-US" altLang="zh-TW" dirty="0" err="1"/>
              <a:t>execve</a:t>
            </a:r>
            <a:r>
              <a:rPr lang="en-US" altLang="zh-TW" dirty="0"/>
              <a:t> fs/</a:t>
            </a:r>
            <a:r>
              <a:rPr lang="en-US" altLang="zh-TW" dirty="0" err="1"/>
              <a:t>exec.c</a:t>
            </a:r>
            <a:endParaRPr lang="en-US" altLang="zh-TW" dirty="0"/>
          </a:p>
          <a:p>
            <a:r>
              <a:rPr lang="en-US" altLang="zh-TW" dirty="0"/>
              <a:t>Do some preprocessing stuff and calls</a:t>
            </a:r>
          </a:p>
          <a:p>
            <a:r>
              <a:rPr lang="en-US" altLang="zh-TW" dirty="0"/>
              <a:t>search binary handler.</a:t>
            </a:r>
          </a:p>
          <a:p>
            <a:r>
              <a:rPr lang="en-US" altLang="zh-TW" dirty="0"/>
              <a:t>search binary handler fs/</a:t>
            </a:r>
            <a:r>
              <a:rPr lang="en-US" altLang="zh-TW" dirty="0" err="1"/>
              <a:t>exec.c</a:t>
            </a:r>
            <a:endParaRPr lang="en-US" altLang="zh-TW" dirty="0"/>
          </a:p>
          <a:p>
            <a:r>
              <a:rPr lang="en-US" altLang="zh-TW" dirty="0"/>
              <a:t>Identify which type is the binary</a:t>
            </a:r>
          </a:p>
          <a:p>
            <a:r>
              <a:rPr lang="en-US" altLang="zh-TW" dirty="0"/>
              <a:t>and calls the appropriate handler.</a:t>
            </a:r>
          </a:p>
          <a:p>
            <a:r>
              <a:rPr lang="en-US" altLang="zh-TW" dirty="0"/>
              <a:t>load elf binary fs/</a:t>
            </a:r>
            <a:r>
              <a:rPr lang="en-US" altLang="zh-TW" dirty="0" err="1"/>
              <a:t>binfmt</a:t>
            </a:r>
            <a:r>
              <a:rPr lang="en-US" altLang="zh-TW" dirty="0"/>
              <a:t> </a:t>
            </a:r>
            <a:r>
              <a:rPr lang="en-US" altLang="zh-TW" dirty="0" err="1"/>
              <a:t>elf.c</a:t>
            </a:r>
            <a:endParaRPr lang="en-US" altLang="zh-TW" dirty="0"/>
          </a:p>
          <a:p>
            <a:r>
              <a:rPr lang="en-US" altLang="zh-TW" dirty="0"/>
              <a:t>Validate the binary file and</a:t>
            </a:r>
          </a:p>
          <a:p>
            <a:r>
              <a:rPr lang="en-US" altLang="zh-TW" dirty="0"/>
              <a:t>do some preprocessing.</a:t>
            </a:r>
          </a:p>
          <a:p>
            <a:r>
              <a:rPr lang="en-US" altLang="zh-TW" dirty="0"/>
              <a:t>start thread arch/x86/kernel/</a:t>
            </a:r>
            <a:r>
              <a:rPr lang="en-US" altLang="zh-TW" dirty="0" err="1"/>
              <a:t>process.c</a:t>
            </a:r>
            <a:r>
              <a:rPr lang="en-US" altLang="zh-TW" dirty="0"/>
              <a:t> Start a new thread of execution.</a:t>
            </a:r>
            <a:endParaRPr lang="zh-TW" altLang="en-US" dirty="0"/>
          </a:p>
        </p:txBody>
      </p:sp>
    </p:spTree>
    <p:extLst>
      <p:ext uri="{BB962C8B-B14F-4D97-AF65-F5344CB8AC3E}">
        <p14:creationId xmlns:p14="http://schemas.microsoft.com/office/powerpoint/2010/main" val="970993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265170" y="1869027"/>
            <a:ext cx="3456804" cy="2757294"/>
          </a:xfrm>
          <a:prstGeom prst="rect">
            <a:avLst/>
          </a:prstGeom>
        </p:spPr>
      </p:pic>
      <p:sp>
        <p:nvSpPr>
          <p:cNvPr id="5" name="矩形 4"/>
          <p:cNvSpPr/>
          <p:nvPr/>
        </p:nvSpPr>
        <p:spPr>
          <a:xfrm>
            <a:off x="199422" y="1215361"/>
            <a:ext cx="3113902" cy="300082"/>
          </a:xfrm>
          <a:prstGeom prst="rect">
            <a:avLst/>
          </a:prstGeom>
        </p:spPr>
        <p:txBody>
          <a:bodyPr wrap="square">
            <a:spAutoFit/>
          </a:bodyPr>
          <a:lstStyle/>
          <a:p>
            <a:r>
              <a:rPr lang="en-US" altLang="zh-TW" sz="1350" dirty="0"/>
              <a:t>Linux </a:t>
            </a:r>
            <a:r>
              <a:rPr lang="zh-TW" altLang="en-US" sz="1350" dirty="0"/>
              <a:t>系統是怎樣載</a:t>
            </a:r>
            <a:r>
              <a:rPr lang="en-US" altLang="zh-TW" sz="1350" dirty="0"/>
              <a:t>ELF </a:t>
            </a:r>
            <a:r>
              <a:rPr lang="zh-TW" altLang="en-US" sz="1350" dirty="0"/>
              <a:t>檔並且執行呢？</a:t>
            </a:r>
          </a:p>
        </p:txBody>
      </p:sp>
      <p:sp>
        <p:nvSpPr>
          <p:cNvPr id="6" name="矩形 5"/>
          <p:cNvSpPr/>
          <p:nvPr/>
        </p:nvSpPr>
        <p:spPr>
          <a:xfrm>
            <a:off x="4077730" y="1010495"/>
            <a:ext cx="3897798" cy="300082"/>
          </a:xfrm>
          <a:prstGeom prst="rect">
            <a:avLst/>
          </a:prstGeom>
          <a:solidFill>
            <a:schemeClr val="accent6">
              <a:lumMod val="20000"/>
              <a:lumOff val="80000"/>
            </a:schemeClr>
          </a:solidFill>
        </p:spPr>
        <p:txBody>
          <a:bodyPr wrap="none">
            <a:spAutoFit/>
          </a:bodyPr>
          <a:lstStyle/>
          <a:p>
            <a:r>
              <a:rPr lang="en-US" altLang="zh-TW" sz="1350" dirty="0">
                <a:effectLst>
                  <a:outerShdw blurRad="38100" dist="38100" dir="2700000" algn="tl">
                    <a:srgbClr val="000000">
                      <a:alpha val="43137"/>
                    </a:srgbClr>
                  </a:outerShdw>
                </a:effectLst>
              </a:rPr>
              <a:t>bash </a:t>
            </a:r>
            <a:r>
              <a:rPr lang="zh-TW" altLang="en-US" sz="1350" dirty="0">
                <a:effectLst>
                  <a:outerShdw blurRad="38100" dist="38100" dir="2700000" algn="tl">
                    <a:srgbClr val="000000">
                      <a:alpha val="43137"/>
                    </a:srgbClr>
                  </a:outerShdw>
                </a:effectLst>
              </a:rPr>
              <a:t>行程會呼叫</a:t>
            </a:r>
            <a:r>
              <a:rPr lang="en-US" altLang="zh-TW" sz="1350" b="1" dirty="0">
                <a:solidFill>
                  <a:srgbClr val="FF0000"/>
                </a:solidFill>
                <a:effectLst>
                  <a:outerShdw blurRad="38100" dist="38100" dir="2700000" algn="tl">
                    <a:srgbClr val="000000">
                      <a:alpha val="43137"/>
                    </a:srgbClr>
                  </a:outerShdw>
                </a:effectLst>
              </a:rPr>
              <a:t>fork()</a:t>
            </a:r>
            <a:r>
              <a:rPr lang="zh-TW" altLang="en-US" sz="1350" b="1" dirty="0">
                <a:solidFill>
                  <a:srgbClr val="FF0000"/>
                </a:solidFill>
                <a:effectLst>
                  <a:outerShdw blurRad="38100" dist="38100" dir="2700000" algn="tl">
                    <a:srgbClr val="000000">
                      <a:alpha val="43137"/>
                    </a:srgbClr>
                  </a:outerShdw>
                </a:effectLst>
              </a:rPr>
              <a:t>系統呼叫</a:t>
            </a:r>
            <a:r>
              <a:rPr lang="zh-TW" altLang="en-US" sz="1350" dirty="0">
                <a:effectLst>
                  <a:outerShdw blurRad="38100" dist="38100" dir="2700000" algn="tl">
                    <a:srgbClr val="000000">
                      <a:alpha val="43137"/>
                    </a:srgbClr>
                  </a:outerShdw>
                </a:effectLst>
              </a:rPr>
              <a:t>建立一個新的行程</a:t>
            </a:r>
          </a:p>
        </p:txBody>
      </p:sp>
      <p:sp>
        <p:nvSpPr>
          <p:cNvPr id="7" name="向下箭號 6"/>
          <p:cNvSpPr/>
          <p:nvPr/>
        </p:nvSpPr>
        <p:spPr>
          <a:xfrm>
            <a:off x="3769281" y="1341235"/>
            <a:ext cx="290384" cy="339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矩形 7"/>
          <p:cNvSpPr/>
          <p:nvPr/>
        </p:nvSpPr>
        <p:spPr>
          <a:xfrm>
            <a:off x="4006847" y="1624862"/>
            <a:ext cx="3598213" cy="300082"/>
          </a:xfrm>
          <a:prstGeom prst="rect">
            <a:avLst/>
          </a:prstGeom>
        </p:spPr>
        <p:txBody>
          <a:bodyPr wrap="square">
            <a:spAutoFit/>
          </a:bodyPr>
          <a:lstStyle/>
          <a:p>
            <a:r>
              <a:rPr lang="zh-TW" altLang="en-US" sz="1350" dirty="0"/>
              <a:t>新行程呼叫</a:t>
            </a:r>
            <a:r>
              <a:rPr lang="en-US" altLang="zh-TW" sz="1350" b="1" dirty="0" err="1">
                <a:solidFill>
                  <a:srgbClr val="FF0000"/>
                </a:solidFill>
                <a:effectLst>
                  <a:outerShdw blurRad="38100" dist="38100" dir="2700000" algn="tl">
                    <a:srgbClr val="000000">
                      <a:alpha val="43137"/>
                    </a:srgbClr>
                  </a:outerShdw>
                </a:effectLst>
              </a:rPr>
              <a:t>execve</a:t>
            </a:r>
            <a:r>
              <a:rPr lang="en-US" altLang="zh-TW" sz="1350" b="1" dirty="0">
                <a:solidFill>
                  <a:srgbClr val="FF0000"/>
                </a:solidFill>
                <a:effectLst>
                  <a:outerShdw blurRad="38100" dist="38100" dir="2700000" algn="tl">
                    <a:srgbClr val="000000">
                      <a:alpha val="43137"/>
                    </a:srgbClr>
                  </a:outerShdw>
                </a:effectLst>
              </a:rPr>
              <a:t>()</a:t>
            </a:r>
            <a:r>
              <a:rPr lang="zh-TW" altLang="en-US" sz="1350" b="1" dirty="0">
                <a:solidFill>
                  <a:srgbClr val="FF0000"/>
                </a:solidFill>
                <a:effectLst>
                  <a:outerShdw blurRad="38100" dist="38100" dir="2700000" algn="tl">
                    <a:srgbClr val="000000">
                      <a:alpha val="43137"/>
                    </a:srgbClr>
                  </a:outerShdw>
                </a:effectLst>
              </a:rPr>
              <a:t>系統呼叫</a:t>
            </a:r>
            <a:r>
              <a:rPr lang="zh-TW" altLang="en-US" sz="1350" dirty="0"/>
              <a:t>執行指定的</a:t>
            </a:r>
            <a:r>
              <a:rPr lang="en-US" altLang="zh-TW" sz="1350" dirty="0"/>
              <a:t>ELF </a:t>
            </a:r>
            <a:endParaRPr lang="zh-TW" altLang="en-US" sz="1350" dirty="0"/>
          </a:p>
        </p:txBody>
      </p:sp>
      <p:sp>
        <p:nvSpPr>
          <p:cNvPr id="9" name="矩形 8"/>
          <p:cNvSpPr/>
          <p:nvPr/>
        </p:nvSpPr>
        <p:spPr>
          <a:xfrm>
            <a:off x="4015094" y="2392685"/>
            <a:ext cx="4349579" cy="300082"/>
          </a:xfrm>
          <a:prstGeom prst="rect">
            <a:avLst/>
          </a:prstGeom>
        </p:spPr>
        <p:txBody>
          <a:bodyPr wrap="square">
            <a:spAutoFit/>
          </a:bodyPr>
          <a:lstStyle/>
          <a:p>
            <a:r>
              <a:rPr lang="zh-TW" altLang="en-US" sz="1350" dirty="0"/>
              <a:t>在進入</a:t>
            </a:r>
            <a:r>
              <a:rPr lang="en-US" altLang="zh-TW" sz="1350" dirty="0" err="1"/>
              <a:t>execve</a:t>
            </a:r>
            <a:r>
              <a:rPr lang="en-US" altLang="zh-TW" sz="1350" dirty="0"/>
              <a:t>()</a:t>
            </a:r>
            <a:r>
              <a:rPr lang="zh-TW" altLang="en-US" sz="1350" dirty="0"/>
              <a:t>系統呼叫之後， </a:t>
            </a:r>
            <a:r>
              <a:rPr lang="en-US" altLang="zh-TW" sz="1350" dirty="0"/>
              <a:t>Linux</a:t>
            </a:r>
            <a:r>
              <a:rPr lang="zh-TW" altLang="en-US" sz="1350" dirty="0"/>
              <a:t>核心進行載入工作。</a:t>
            </a:r>
          </a:p>
        </p:txBody>
      </p:sp>
      <p:sp>
        <p:nvSpPr>
          <p:cNvPr id="10" name="向下箭號 9"/>
          <p:cNvSpPr/>
          <p:nvPr/>
        </p:nvSpPr>
        <p:spPr>
          <a:xfrm>
            <a:off x="4927257" y="2038665"/>
            <a:ext cx="290384" cy="339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矩形 10"/>
          <p:cNvSpPr/>
          <p:nvPr/>
        </p:nvSpPr>
        <p:spPr>
          <a:xfrm>
            <a:off x="4089465" y="3187910"/>
            <a:ext cx="4572000" cy="507831"/>
          </a:xfrm>
          <a:prstGeom prst="rect">
            <a:avLst/>
          </a:prstGeom>
        </p:spPr>
        <p:txBody>
          <a:bodyPr>
            <a:spAutoFit/>
          </a:bodyPr>
          <a:lstStyle/>
          <a:p>
            <a:r>
              <a:rPr lang="zh-TW" altLang="en-US" sz="1350" dirty="0"/>
              <a:t>在</a:t>
            </a:r>
            <a:r>
              <a:rPr lang="en-US" altLang="zh-TW" sz="1350" dirty="0" err="1"/>
              <a:t>linux</a:t>
            </a:r>
            <a:r>
              <a:rPr lang="zh-TW" altLang="en-US" sz="1350" dirty="0"/>
              <a:t>核心中，</a:t>
            </a:r>
            <a:r>
              <a:rPr lang="en-US" altLang="zh-TW" sz="1350" dirty="0" err="1"/>
              <a:t>Execve</a:t>
            </a:r>
            <a:r>
              <a:rPr lang="en-US" altLang="zh-TW" sz="1350" dirty="0"/>
              <a:t>()</a:t>
            </a:r>
            <a:r>
              <a:rPr lang="zh-TW" altLang="en-US" sz="1350" dirty="0"/>
              <a:t>系統呼叫對應的入口是</a:t>
            </a:r>
            <a:r>
              <a:rPr lang="en-US" altLang="zh-TW" sz="1350" dirty="0" err="1"/>
              <a:t>sys_execve</a:t>
            </a:r>
            <a:r>
              <a:rPr lang="en-US" altLang="zh-TW" sz="1350" dirty="0"/>
              <a:t>()[</a:t>
            </a:r>
            <a:r>
              <a:rPr lang="zh-TW" altLang="en-US" sz="1350" dirty="0"/>
              <a:t>定義在</a:t>
            </a:r>
            <a:r>
              <a:rPr lang="en-US" altLang="zh-TW" sz="1350" dirty="0"/>
              <a:t>arch\i386\kernel\</a:t>
            </a:r>
            <a:r>
              <a:rPr lang="en-US" altLang="zh-TW" sz="1350" dirty="0" err="1"/>
              <a:t>Process.c</a:t>
            </a:r>
            <a:r>
              <a:rPr lang="en-US" altLang="zh-TW" sz="1350" dirty="0"/>
              <a:t>]</a:t>
            </a:r>
            <a:endParaRPr lang="zh-TW" altLang="en-US" sz="1350" dirty="0"/>
          </a:p>
        </p:txBody>
      </p:sp>
      <p:sp>
        <p:nvSpPr>
          <p:cNvPr id="12" name="向下箭號 11"/>
          <p:cNvSpPr/>
          <p:nvPr/>
        </p:nvSpPr>
        <p:spPr>
          <a:xfrm>
            <a:off x="4969711" y="2776065"/>
            <a:ext cx="290384" cy="339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矩形 12"/>
          <p:cNvSpPr/>
          <p:nvPr/>
        </p:nvSpPr>
        <p:spPr>
          <a:xfrm>
            <a:off x="4015094" y="4167568"/>
            <a:ext cx="4480177" cy="300082"/>
          </a:xfrm>
          <a:prstGeom prst="rect">
            <a:avLst/>
          </a:prstGeom>
        </p:spPr>
        <p:txBody>
          <a:bodyPr wrap="square">
            <a:spAutoFit/>
          </a:bodyPr>
          <a:lstStyle/>
          <a:p>
            <a:r>
              <a:rPr lang="en-US" altLang="zh-TW" sz="1350" dirty="0" err="1"/>
              <a:t>sys_execve</a:t>
            </a:r>
            <a:r>
              <a:rPr lang="en-US" altLang="zh-TW" sz="1350" dirty="0"/>
              <a:t>()</a:t>
            </a:r>
            <a:r>
              <a:rPr lang="zh-TW" altLang="en-US" sz="1350" dirty="0"/>
              <a:t>進行一些參數的檢查複製後，呼叫</a:t>
            </a:r>
            <a:r>
              <a:rPr lang="en-US" altLang="zh-TW" sz="1350" dirty="0" err="1"/>
              <a:t>do_execve</a:t>
            </a:r>
            <a:r>
              <a:rPr lang="en-US" altLang="zh-TW" sz="1350" dirty="0"/>
              <a:t>()</a:t>
            </a:r>
            <a:endParaRPr lang="zh-TW" altLang="en-US" sz="1350" dirty="0"/>
          </a:p>
        </p:txBody>
      </p:sp>
      <p:sp>
        <p:nvSpPr>
          <p:cNvPr id="14" name="向下箭號 13"/>
          <p:cNvSpPr/>
          <p:nvPr/>
        </p:nvSpPr>
        <p:spPr>
          <a:xfrm>
            <a:off x="4960353" y="3737192"/>
            <a:ext cx="290384" cy="339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 name="矩形圖說文字 2"/>
          <p:cNvSpPr/>
          <p:nvPr/>
        </p:nvSpPr>
        <p:spPr>
          <a:xfrm>
            <a:off x="0" y="0"/>
            <a:ext cx="9144000" cy="887506"/>
          </a:xfrm>
          <a:prstGeom prst="wedgeRectCallo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t>Linux </a:t>
            </a:r>
            <a:r>
              <a:rPr lang="zh-TW" altLang="en-US" sz="2800" dirty="0"/>
              <a:t>核心載入</a:t>
            </a:r>
            <a:r>
              <a:rPr lang="en-US" altLang="zh-TW" sz="2800" dirty="0"/>
              <a:t>ELF </a:t>
            </a:r>
            <a:r>
              <a:rPr lang="zh-TW" altLang="en-US" sz="2800" dirty="0" smtClean="0"/>
              <a:t>過程</a:t>
            </a:r>
            <a:endParaRPr lang="zh-TW" altLang="en-US" sz="2800" dirty="0"/>
          </a:p>
        </p:txBody>
      </p:sp>
      <p:sp>
        <p:nvSpPr>
          <p:cNvPr id="15" name="矩形 14"/>
          <p:cNvSpPr/>
          <p:nvPr/>
        </p:nvSpPr>
        <p:spPr>
          <a:xfrm>
            <a:off x="4089465" y="4642105"/>
            <a:ext cx="3799703" cy="507831"/>
          </a:xfrm>
          <a:prstGeom prst="rect">
            <a:avLst/>
          </a:prstGeom>
        </p:spPr>
        <p:txBody>
          <a:bodyPr wrap="square">
            <a:spAutoFit/>
          </a:bodyPr>
          <a:lstStyle/>
          <a:p>
            <a:r>
              <a:rPr lang="en-US" altLang="zh-TW" sz="1350" dirty="0" err="1"/>
              <a:t>do_execve</a:t>
            </a:r>
            <a:r>
              <a:rPr lang="en-US" altLang="zh-TW" sz="1350" dirty="0"/>
              <a:t>()</a:t>
            </a:r>
            <a:r>
              <a:rPr lang="zh-TW" altLang="en-US" sz="1350" dirty="0"/>
              <a:t>會首先搜尋執行擋，</a:t>
            </a:r>
            <a:endParaRPr lang="en-US" altLang="zh-TW" sz="1350" dirty="0"/>
          </a:p>
          <a:p>
            <a:r>
              <a:rPr lang="zh-TW" altLang="en-US" sz="1350" dirty="0"/>
              <a:t>如果找到檔案，則讀取檔案的前</a:t>
            </a:r>
            <a:r>
              <a:rPr lang="en-US" altLang="zh-TW" sz="1350" dirty="0"/>
              <a:t>128 </a:t>
            </a:r>
            <a:r>
              <a:rPr lang="zh-TW" altLang="en-US" sz="1350" dirty="0"/>
              <a:t>個位元組。</a:t>
            </a:r>
          </a:p>
        </p:txBody>
      </p:sp>
      <p:sp>
        <p:nvSpPr>
          <p:cNvPr id="16" name="矩形 15"/>
          <p:cNvSpPr/>
          <p:nvPr/>
        </p:nvSpPr>
        <p:spPr>
          <a:xfrm>
            <a:off x="4077730" y="5464221"/>
            <a:ext cx="4572000" cy="507831"/>
          </a:xfrm>
          <a:prstGeom prst="rect">
            <a:avLst/>
          </a:prstGeom>
        </p:spPr>
        <p:txBody>
          <a:bodyPr>
            <a:spAutoFit/>
          </a:bodyPr>
          <a:lstStyle/>
          <a:p>
            <a:r>
              <a:rPr lang="zh-TW" altLang="en-US" sz="1350" dirty="0"/>
              <a:t>呼叫</a:t>
            </a:r>
            <a:r>
              <a:rPr lang="en-US" altLang="zh-TW" sz="1350" dirty="0" err="1"/>
              <a:t>search_binary_handle</a:t>
            </a:r>
            <a:r>
              <a:rPr lang="en-US" altLang="zh-TW" sz="1350" dirty="0" smtClean="0"/>
              <a:t>()</a:t>
            </a:r>
          </a:p>
          <a:p>
            <a:r>
              <a:rPr lang="zh-TW" altLang="en-US" sz="1350" dirty="0" smtClean="0"/>
              <a:t>去</a:t>
            </a:r>
            <a:r>
              <a:rPr lang="zh-TW" altLang="en-US" sz="1350" dirty="0"/>
              <a:t>搜尋和匹配合適的可執行檔載入處理過程</a:t>
            </a:r>
          </a:p>
        </p:txBody>
      </p:sp>
      <p:sp>
        <p:nvSpPr>
          <p:cNvPr id="17" name="向下箭號 16"/>
          <p:cNvSpPr/>
          <p:nvPr/>
        </p:nvSpPr>
        <p:spPr>
          <a:xfrm>
            <a:off x="4969711" y="5188588"/>
            <a:ext cx="290384" cy="244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8" name="矩形 17"/>
          <p:cNvSpPr/>
          <p:nvPr/>
        </p:nvSpPr>
        <p:spPr>
          <a:xfrm>
            <a:off x="4361925" y="6072231"/>
            <a:ext cx="2888055" cy="715581"/>
          </a:xfrm>
          <a:prstGeom prst="rect">
            <a:avLst/>
          </a:prstGeom>
        </p:spPr>
        <p:txBody>
          <a:bodyPr wrap="square">
            <a:spAutoFit/>
          </a:bodyPr>
          <a:lstStyle/>
          <a:p>
            <a:r>
              <a:rPr lang="en-US" altLang="zh-TW" sz="1350" dirty="0" err="1"/>
              <a:t>search_binary</a:t>
            </a:r>
            <a:r>
              <a:rPr lang="en-US" altLang="zh-TW" sz="1350" dirty="0"/>
              <a:t>_ handle</a:t>
            </a:r>
            <a:r>
              <a:rPr lang="en-US" altLang="zh-TW" sz="1350" dirty="0" smtClean="0"/>
              <a:t>()</a:t>
            </a:r>
            <a:r>
              <a:rPr lang="zh-TW" altLang="en-US" sz="1350" dirty="0" smtClean="0"/>
              <a:t>藉</a:t>
            </a:r>
            <a:r>
              <a:rPr lang="zh-TW" altLang="en-US" sz="1350" dirty="0"/>
              <a:t>由判斷</a:t>
            </a:r>
            <a:r>
              <a:rPr lang="zh-TW" altLang="en-US" sz="1350" b="1" dirty="0">
                <a:solidFill>
                  <a:srgbClr val="FF0000"/>
                </a:solidFill>
                <a:effectLst>
                  <a:outerShdw blurRad="38100" dist="38100" dir="2700000" algn="tl">
                    <a:srgbClr val="000000">
                      <a:alpha val="43137"/>
                    </a:srgbClr>
                  </a:outerShdw>
                </a:effectLst>
              </a:rPr>
              <a:t>檔頭的魔數</a:t>
            </a:r>
            <a:r>
              <a:rPr lang="zh-TW" altLang="en-US" sz="1350" dirty="0"/>
              <a:t>確定來檔案格式，並且呼叫</a:t>
            </a:r>
            <a:r>
              <a:rPr lang="zh-TW" altLang="en-US" sz="1350" b="1" dirty="0">
                <a:solidFill>
                  <a:srgbClr val="00B050"/>
                </a:solidFill>
                <a:effectLst>
                  <a:outerShdw blurRad="38100" dist="38100" dir="2700000" algn="tl">
                    <a:srgbClr val="000000">
                      <a:alpha val="43137"/>
                    </a:srgbClr>
                  </a:outerShdw>
                </a:effectLst>
              </a:rPr>
              <a:t>對應的載入處理</a:t>
            </a:r>
            <a:r>
              <a:rPr lang="zh-TW" altLang="en-US" sz="1350" dirty="0"/>
              <a:t>過程</a:t>
            </a:r>
          </a:p>
        </p:txBody>
      </p:sp>
      <p:sp>
        <p:nvSpPr>
          <p:cNvPr id="19" name="矩形 18"/>
          <p:cNvSpPr/>
          <p:nvPr/>
        </p:nvSpPr>
        <p:spPr>
          <a:xfrm>
            <a:off x="0" y="6024447"/>
            <a:ext cx="4077730" cy="715581"/>
          </a:xfrm>
          <a:prstGeom prst="rect">
            <a:avLst/>
          </a:prstGeom>
        </p:spPr>
        <p:txBody>
          <a:bodyPr wrap="square">
            <a:spAutoFit/>
          </a:bodyPr>
          <a:lstStyle/>
          <a:p>
            <a:pPr marL="214313" indent="-214313">
              <a:buFont typeface="Wingdings" panose="05000000000000000000" pitchFamily="2" charset="2"/>
              <a:buChar char="ü"/>
            </a:pPr>
            <a:r>
              <a:rPr lang="en-US" altLang="zh-TW" sz="1350" dirty="0"/>
              <a:t>ELF </a:t>
            </a:r>
            <a:r>
              <a:rPr lang="zh-TW" altLang="en-US" sz="1350" dirty="0"/>
              <a:t>執行檔的載入處理過程</a:t>
            </a:r>
            <a:r>
              <a:rPr lang="en-US" altLang="zh-TW" sz="1350" dirty="0">
                <a:sym typeface="Wingdings" panose="05000000000000000000" pitchFamily="2" charset="2"/>
              </a:rPr>
              <a:t></a:t>
            </a:r>
            <a:r>
              <a:rPr lang="en-US" altLang="zh-TW" sz="1350" dirty="0" err="1"/>
              <a:t>load_elf_binary</a:t>
            </a:r>
            <a:r>
              <a:rPr lang="en-US" altLang="zh-TW" sz="1350" dirty="0"/>
              <a:t>()</a:t>
            </a:r>
          </a:p>
          <a:p>
            <a:pPr marL="214313" indent="-214313">
              <a:buFont typeface="Wingdings" panose="05000000000000000000" pitchFamily="2" charset="2"/>
              <a:buChar char="ü"/>
            </a:pPr>
            <a:r>
              <a:rPr lang="en-US" altLang="zh-TW" sz="1350" dirty="0"/>
              <a:t> </a:t>
            </a:r>
            <a:r>
              <a:rPr lang="en-US" altLang="zh-TW" sz="1350" dirty="0" err="1"/>
              <a:t>a.out</a:t>
            </a:r>
            <a:r>
              <a:rPr lang="en-US" altLang="zh-TW" sz="1350" dirty="0"/>
              <a:t> </a:t>
            </a:r>
            <a:r>
              <a:rPr lang="zh-TW" altLang="en-US" sz="1350" dirty="0"/>
              <a:t>執行檔的載入處理過程</a:t>
            </a:r>
            <a:r>
              <a:rPr lang="en-US" altLang="zh-TW" sz="1350" dirty="0">
                <a:sym typeface="Wingdings" panose="05000000000000000000" pitchFamily="2" charset="2"/>
              </a:rPr>
              <a:t></a:t>
            </a:r>
            <a:r>
              <a:rPr lang="en-US" altLang="zh-TW" sz="1350" dirty="0" err="1"/>
              <a:t>load_aout_binary</a:t>
            </a:r>
            <a:r>
              <a:rPr lang="en-US" altLang="zh-TW" sz="1350" dirty="0"/>
              <a:t>()</a:t>
            </a:r>
          </a:p>
          <a:p>
            <a:pPr marL="214313" indent="-214313">
              <a:buFont typeface="Wingdings" panose="05000000000000000000" pitchFamily="2" charset="2"/>
              <a:buChar char="ü"/>
            </a:pPr>
            <a:r>
              <a:rPr lang="zh-TW" altLang="en-US" sz="1350" dirty="0"/>
              <a:t>載入可執行腳本程式的處理過程</a:t>
            </a:r>
            <a:r>
              <a:rPr lang="en-US" altLang="zh-TW" sz="1350" dirty="0">
                <a:sym typeface="Wingdings" panose="05000000000000000000" pitchFamily="2" charset="2"/>
              </a:rPr>
              <a:t></a:t>
            </a:r>
            <a:r>
              <a:rPr lang="en-US" altLang="zh-TW" sz="1350" dirty="0"/>
              <a:t>load_ script()</a:t>
            </a:r>
            <a:endParaRPr lang="zh-TW" altLang="en-US" sz="1350" dirty="0"/>
          </a:p>
        </p:txBody>
      </p:sp>
    </p:spTree>
    <p:extLst>
      <p:ext uri="{BB962C8B-B14F-4D97-AF65-F5344CB8AC3E}">
        <p14:creationId xmlns:p14="http://schemas.microsoft.com/office/powerpoint/2010/main" val="444471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2263" y="1299000"/>
            <a:ext cx="2771464" cy="369332"/>
          </a:xfrm>
          <a:prstGeom prst="rect">
            <a:avLst/>
          </a:prstGeom>
        </p:spPr>
        <p:txBody>
          <a:bodyPr wrap="none">
            <a:spAutoFit/>
          </a:bodyPr>
          <a:lstStyle/>
          <a:p>
            <a:r>
              <a:rPr lang="en-US" altLang="zh-TW" dirty="0" err="1"/>
              <a:t>load_elf</a:t>
            </a:r>
            <a:r>
              <a:rPr lang="en-US" altLang="zh-TW" dirty="0"/>
              <a:t>_ binary()</a:t>
            </a:r>
            <a:r>
              <a:rPr lang="zh-TW" altLang="en-US" dirty="0"/>
              <a:t>執行完畢</a:t>
            </a:r>
          </a:p>
        </p:txBody>
      </p:sp>
      <p:sp>
        <p:nvSpPr>
          <p:cNvPr id="5" name="矩形 4"/>
          <p:cNvSpPr/>
          <p:nvPr/>
        </p:nvSpPr>
        <p:spPr>
          <a:xfrm>
            <a:off x="3766129" y="1283813"/>
            <a:ext cx="3733714" cy="300082"/>
          </a:xfrm>
          <a:prstGeom prst="rect">
            <a:avLst/>
          </a:prstGeom>
        </p:spPr>
        <p:txBody>
          <a:bodyPr wrap="none">
            <a:spAutoFit/>
          </a:bodyPr>
          <a:lstStyle/>
          <a:p>
            <a:r>
              <a:rPr lang="zh-TW" altLang="en-US" sz="1350" dirty="0" smtClean="0">
                <a:latin typeface="標楷體" panose="03000509000000000000" pitchFamily="65" charset="-120"/>
                <a:ea typeface="標楷體" panose="03000509000000000000" pitchFamily="65" charset="-120"/>
              </a:rPr>
              <a:t>將</a:t>
            </a:r>
            <a:r>
              <a:rPr lang="zh-TW" altLang="en-US" sz="1350"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系統呼叫的返回位址</a:t>
            </a:r>
            <a:r>
              <a:rPr lang="zh-TW" altLang="en-US" sz="1350" dirty="0">
                <a:latin typeface="標楷體" panose="03000509000000000000" pitchFamily="65" charset="-120"/>
                <a:ea typeface="標楷體" panose="03000509000000000000" pitchFamily="65" charset="-120"/>
              </a:rPr>
              <a:t>改成</a:t>
            </a:r>
            <a:r>
              <a:rPr lang="en-US" altLang="zh-TW" sz="1350" b="1" dirty="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ELF</a:t>
            </a:r>
            <a:r>
              <a:rPr lang="zh-TW" altLang="en-US" sz="1350" b="1" dirty="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執行檔的入口點</a:t>
            </a:r>
            <a:endParaRPr lang="en-US" altLang="zh-TW" sz="1350" b="1" dirty="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6" name="矩形 5"/>
          <p:cNvSpPr/>
          <p:nvPr/>
        </p:nvSpPr>
        <p:spPr>
          <a:xfrm>
            <a:off x="760884" y="2095875"/>
            <a:ext cx="2317237" cy="415498"/>
          </a:xfrm>
          <a:prstGeom prst="rect">
            <a:avLst/>
          </a:prstGeom>
        </p:spPr>
        <p:txBody>
          <a:bodyPr wrap="none">
            <a:spAutoFit/>
          </a:bodyPr>
          <a:lstStyle/>
          <a:p>
            <a:r>
              <a:rPr lang="zh-TW" altLang="en-US" sz="2100" dirty="0"/>
              <a:t>返回至</a:t>
            </a:r>
            <a:r>
              <a:rPr lang="en-US" altLang="zh-TW" sz="2100" dirty="0" err="1"/>
              <a:t>do_execve</a:t>
            </a:r>
            <a:r>
              <a:rPr lang="en-US" altLang="zh-TW" sz="2100" dirty="0"/>
              <a:t>()</a:t>
            </a:r>
            <a:endParaRPr lang="zh-TW" altLang="en-US" sz="2100" dirty="0"/>
          </a:p>
        </p:txBody>
      </p:sp>
      <p:sp>
        <p:nvSpPr>
          <p:cNvPr id="7" name="向下箭號 6"/>
          <p:cNvSpPr/>
          <p:nvPr/>
        </p:nvSpPr>
        <p:spPr>
          <a:xfrm>
            <a:off x="1919503" y="1734580"/>
            <a:ext cx="321275" cy="349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向下箭號 7"/>
          <p:cNvSpPr/>
          <p:nvPr/>
        </p:nvSpPr>
        <p:spPr>
          <a:xfrm>
            <a:off x="1919503" y="2523197"/>
            <a:ext cx="321275" cy="349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792264" y="2872669"/>
            <a:ext cx="2628861" cy="415498"/>
          </a:xfrm>
          <a:prstGeom prst="rect">
            <a:avLst/>
          </a:prstGeom>
        </p:spPr>
        <p:txBody>
          <a:bodyPr wrap="none">
            <a:spAutoFit/>
          </a:bodyPr>
          <a:lstStyle/>
          <a:p>
            <a:r>
              <a:rPr lang="zh-TW" altLang="en-US" sz="2100" dirty="0"/>
              <a:t>再返回至</a:t>
            </a:r>
            <a:r>
              <a:rPr lang="en-US" altLang="zh-TW" sz="2100" dirty="0" err="1"/>
              <a:t>sys_execve</a:t>
            </a:r>
            <a:r>
              <a:rPr lang="en-US" altLang="zh-TW" sz="2100" dirty="0"/>
              <a:t>()</a:t>
            </a:r>
            <a:endParaRPr lang="zh-TW" altLang="en-US" sz="2100" dirty="0"/>
          </a:p>
        </p:txBody>
      </p:sp>
      <p:sp>
        <p:nvSpPr>
          <p:cNvPr id="2" name="矩形 1"/>
          <p:cNvSpPr/>
          <p:nvPr/>
        </p:nvSpPr>
        <p:spPr>
          <a:xfrm>
            <a:off x="1721224" y="3787299"/>
            <a:ext cx="6312105" cy="923330"/>
          </a:xfrm>
          <a:prstGeom prst="rect">
            <a:avLst/>
          </a:prstGeom>
        </p:spPr>
        <p:txBody>
          <a:bodyPr wrap="square">
            <a:spAutoFit/>
          </a:bodyPr>
          <a:lstStyle/>
          <a:p>
            <a:r>
              <a:rPr lang="en-US" altLang="zh-TW" dirty="0" err="1" smtClean="0"/>
              <a:t>sys_execve</a:t>
            </a:r>
            <a:r>
              <a:rPr lang="en-US" altLang="zh-TW" dirty="0" smtClean="0"/>
              <a:t>()</a:t>
            </a:r>
            <a:r>
              <a:rPr lang="zh-TW" altLang="en-US" dirty="0" smtClean="0"/>
              <a:t>系統</a:t>
            </a:r>
            <a:r>
              <a:rPr lang="zh-TW" altLang="en-US" dirty="0"/>
              <a:t>呼叫</a:t>
            </a:r>
            <a:r>
              <a:rPr lang="zh-TW" altLang="en-US" dirty="0" smtClean="0"/>
              <a:t>從</a:t>
            </a:r>
            <a:r>
              <a:rPr lang="zh-TW" altLang="en-US" dirty="0"/>
              <a:t>核</a:t>
            </a:r>
            <a:r>
              <a:rPr lang="zh-TW" altLang="en-US" dirty="0" smtClean="0"/>
              <a:t>心</a:t>
            </a:r>
            <a:r>
              <a:rPr lang="zh-TW" altLang="en-US" dirty="0"/>
              <a:t>模式返回使用者模式時， </a:t>
            </a:r>
            <a:r>
              <a:rPr lang="en-US" altLang="zh-TW" dirty="0"/>
              <a:t>EIP </a:t>
            </a:r>
            <a:r>
              <a:rPr lang="zh-TW" altLang="en-US" dirty="0"/>
              <a:t>暫存器直接跳轉到了</a:t>
            </a:r>
            <a:r>
              <a:rPr lang="en-US" altLang="zh-TW" dirty="0"/>
              <a:t>ELF </a:t>
            </a:r>
            <a:r>
              <a:rPr lang="zh-TW" altLang="en-US" dirty="0"/>
              <a:t>程式的</a:t>
            </a:r>
            <a:r>
              <a:rPr lang="zh-TW" altLang="en-US" dirty="0" smtClean="0"/>
              <a:t>入口</a:t>
            </a:r>
            <a:r>
              <a:rPr lang="zh-TW" altLang="en-US" dirty="0"/>
              <a:t>位址，於是新的程式開始執行， </a:t>
            </a:r>
            <a:r>
              <a:rPr lang="en-US" altLang="zh-TW" dirty="0"/>
              <a:t>ELF </a:t>
            </a:r>
            <a:r>
              <a:rPr lang="zh-TW" altLang="en-US" dirty="0"/>
              <a:t>可執行檔載入完成</a:t>
            </a:r>
          </a:p>
        </p:txBody>
      </p:sp>
    </p:spTree>
    <p:extLst>
      <p:ext uri="{BB962C8B-B14F-4D97-AF65-F5344CB8AC3E}">
        <p14:creationId xmlns:p14="http://schemas.microsoft.com/office/powerpoint/2010/main" val="2474630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ELF </a:t>
            </a:r>
            <a:r>
              <a:rPr lang="zh-TW" altLang="en-US" dirty="0"/>
              <a:t>執行檔的載入處理過程</a:t>
            </a:r>
            <a:r>
              <a:rPr lang="en-US" altLang="zh-TW" dirty="0">
                <a:sym typeface="Wingdings" panose="05000000000000000000" pitchFamily="2" charset="2"/>
              </a:rPr>
              <a:t></a:t>
            </a:r>
            <a:r>
              <a:rPr lang="en-US" altLang="zh-TW" dirty="0" err="1"/>
              <a:t>load_elf_binary</a:t>
            </a:r>
            <a:r>
              <a:rPr lang="en-US" altLang="zh-TW" dirty="0" smtClean="0"/>
              <a:t>()</a:t>
            </a:r>
            <a:endParaRPr lang="zh-TW" altLang="en-US" dirty="0"/>
          </a:p>
        </p:txBody>
      </p:sp>
      <p:sp>
        <p:nvSpPr>
          <p:cNvPr id="3" name="內容版面配置區 2"/>
          <p:cNvSpPr>
            <a:spLocks noGrp="1"/>
          </p:cNvSpPr>
          <p:nvPr>
            <p:ph idx="1"/>
          </p:nvPr>
        </p:nvSpPr>
        <p:spPr>
          <a:xfrm>
            <a:off x="628650" y="1808720"/>
            <a:ext cx="7886700" cy="3681252"/>
          </a:xfrm>
        </p:spPr>
        <p:txBody>
          <a:bodyPr>
            <a:normAutofit fontScale="62500" lnSpcReduction="20000"/>
          </a:bodyPr>
          <a:lstStyle/>
          <a:p>
            <a:pPr marL="0" indent="0">
              <a:buNone/>
            </a:pPr>
            <a:r>
              <a:rPr lang="en-US" altLang="zh-TW" dirty="0" smtClean="0">
                <a:latin typeface="標楷體" panose="03000509000000000000" pitchFamily="65" charset="-120"/>
                <a:ea typeface="標楷體" panose="03000509000000000000" pitchFamily="65" charset="-120"/>
              </a:rPr>
              <a:t>1.</a:t>
            </a:r>
            <a:r>
              <a:rPr lang="zh-TW" altLang="en-US" dirty="0" smtClean="0">
                <a:latin typeface="標楷體" panose="03000509000000000000" pitchFamily="65" charset="-120"/>
                <a:ea typeface="標楷體" panose="03000509000000000000" pitchFamily="65" charset="-120"/>
              </a:rPr>
              <a:t>檢查</a:t>
            </a:r>
            <a:r>
              <a:rPr lang="en-US" altLang="zh-TW" dirty="0">
                <a:latin typeface="標楷體" panose="03000509000000000000" pitchFamily="65" charset="-120"/>
                <a:ea typeface="標楷體" panose="03000509000000000000" pitchFamily="65" charset="-120"/>
              </a:rPr>
              <a:t>ELF </a:t>
            </a:r>
            <a:r>
              <a:rPr lang="zh-TW" altLang="en-US" dirty="0">
                <a:latin typeface="標楷體" panose="03000509000000000000" pitchFamily="65" charset="-120"/>
                <a:ea typeface="標楷體" panose="03000509000000000000" pitchFamily="65" charset="-120"/>
              </a:rPr>
              <a:t>可執行檔</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格式的有效性</a:t>
            </a:r>
            <a:r>
              <a:rPr lang="zh-TW" altLang="en-US" dirty="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比如魔數</a:t>
            </a:r>
            <a:r>
              <a:rPr lang="zh-TW" altLang="en-US" dirty="0">
                <a:latin typeface="標楷體" panose="03000509000000000000" pitchFamily="65" charset="-120"/>
                <a:ea typeface="標楷體" panose="03000509000000000000" pitchFamily="65" charset="-120"/>
              </a:rPr>
              <a:t>、程式標頭表</a:t>
            </a:r>
            <a:r>
              <a:rPr lang="zh-TW" altLang="en-US" dirty="0" smtClean="0">
                <a:latin typeface="標楷體" panose="03000509000000000000" pitchFamily="65" charset="-120"/>
                <a:ea typeface="標楷體" panose="03000509000000000000" pitchFamily="65" charset="-120"/>
              </a:rPr>
              <a:t>中區段</a:t>
            </a:r>
            <a:endParaRPr lang="en-US" altLang="zh-TW" dirty="0" smtClean="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(Segment)</a:t>
            </a:r>
            <a:r>
              <a:rPr lang="zh-TW" altLang="en-US" dirty="0" smtClean="0">
                <a:latin typeface="標楷體" panose="03000509000000000000" pitchFamily="65" charset="-120"/>
                <a:ea typeface="標楷體" panose="03000509000000000000" pitchFamily="65" charset="-120"/>
              </a:rPr>
              <a:t>的數量</a:t>
            </a:r>
            <a:r>
              <a:rPr lang="zh-TW" altLang="en-US" dirty="0">
                <a:latin typeface="標楷體" panose="03000509000000000000" pitchFamily="65" charset="-120"/>
                <a:ea typeface="標楷體" panose="03000509000000000000" pitchFamily="65" charset="-120"/>
              </a:rPr>
              <a:t>。</a:t>
            </a:r>
          </a:p>
          <a:p>
            <a:pPr marL="0" indent="0">
              <a:buNone/>
            </a:pPr>
            <a:r>
              <a:rPr lang="en-US" altLang="zh-TW" dirty="0">
                <a:latin typeface="標楷體" panose="03000509000000000000" pitchFamily="65" charset="-120"/>
                <a:ea typeface="標楷體" panose="03000509000000000000" pitchFamily="65" charset="-120"/>
              </a:rPr>
              <a:t>2</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尋找</a:t>
            </a:r>
            <a:r>
              <a:rPr lang="zh-TW" altLang="en-US" dirty="0">
                <a:latin typeface="標楷體" panose="03000509000000000000" pitchFamily="65" charset="-120"/>
                <a:ea typeface="標楷體" panose="03000509000000000000" pitchFamily="65" charset="-120"/>
              </a:rPr>
              <a:t>動態</a:t>
            </a:r>
            <a:r>
              <a:rPr lang="zh-TW" altLang="en-US" dirty="0" smtClean="0">
                <a:latin typeface="標楷體" panose="03000509000000000000" pitchFamily="65" charset="-120"/>
                <a:ea typeface="標楷體" panose="03000509000000000000" pitchFamily="65" charset="-120"/>
              </a:rPr>
              <a:t>連結的</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interp</a:t>
            </a:r>
            <a:r>
              <a:rPr lang="en-US" altLang="zh-TW"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區段</a:t>
            </a:r>
            <a:r>
              <a:rPr lang="zh-TW" altLang="en-US" dirty="0" smtClean="0">
                <a:latin typeface="標楷體" panose="03000509000000000000" pitchFamily="65" charset="-120"/>
                <a:ea typeface="標楷體" panose="03000509000000000000" pitchFamily="65" charset="-120"/>
              </a:rPr>
              <a:t>，</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設定動態連結器</a:t>
            </a:r>
            <a:r>
              <a:rPr lang="zh-TW" altLang="en-US"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路</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徑</a:t>
            </a:r>
            <a:endParaRPr lang="en-US" altLang="zh-TW"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buNone/>
            </a:pPr>
            <a:r>
              <a:rPr lang="en-US" altLang="zh-TW" dirty="0" smtClean="0">
                <a:latin typeface="標楷體" panose="03000509000000000000" pitchFamily="65" charset="-120"/>
                <a:ea typeface="標楷體" panose="03000509000000000000" pitchFamily="65" charset="-120"/>
              </a:rPr>
              <a:t>3.</a:t>
            </a:r>
            <a:r>
              <a:rPr lang="zh-TW" altLang="en-US" dirty="0" smtClean="0">
                <a:latin typeface="標楷體" panose="03000509000000000000" pitchFamily="65" charset="-120"/>
                <a:ea typeface="標楷體" panose="03000509000000000000" pitchFamily="65" charset="-120"/>
              </a:rPr>
              <a:t>根據</a:t>
            </a:r>
            <a:r>
              <a:rPr lang="en-US" altLang="zh-TW" dirty="0" smtClean="0">
                <a:latin typeface="標楷體" panose="03000509000000000000" pitchFamily="65" charset="-120"/>
                <a:ea typeface="標楷體" panose="03000509000000000000" pitchFamily="65" charset="-120"/>
              </a:rPr>
              <a:t>ELF </a:t>
            </a:r>
            <a:r>
              <a:rPr lang="zh-TW" altLang="en-US" dirty="0" smtClean="0">
                <a:latin typeface="標楷體" panose="03000509000000000000" pitchFamily="65" charset="-120"/>
                <a:ea typeface="標楷體" panose="03000509000000000000" pitchFamily="65" charset="-120"/>
              </a:rPr>
              <a:t>執行</a:t>
            </a:r>
            <a:r>
              <a:rPr lang="zh-TW" altLang="en-US" dirty="0">
                <a:latin typeface="標楷體" panose="03000509000000000000" pitchFamily="65" charset="-120"/>
                <a:ea typeface="標楷體" panose="03000509000000000000" pitchFamily="65" charset="-120"/>
              </a:rPr>
              <a:t>檔的程式標頭表的描述，</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對</a:t>
            </a:r>
            <a:r>
              <a:rPr lang="en-US" altLang="zh-TW"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ELF </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檔進行對映</a:t>
            </a:r>
            <a:r>
              <a:rPr lang="zh-TW" altLang="en-US" dirty="0">
                <a:latin typeface="標楷體" panose="03000509000000000000" pitchFamily="65" charset="-120"/>
                <a:ea typeface="標楷體" panose="03000509000000000000" pitchFamily="65" charset="-120"/>
              </a:rPr>
              <a:t>，比如</a:t>
            </a:r>
            <a:r>
              <a:rPr lang="zh-TW" altLang="en-US" dirty="0" smtClean="0">
                <a:latin typeface="標楷體" panose="03000509000000000000" pitchFamily="65" charset="-120"/>
                <a:ea typeface="標楷體" panose="03000509000000000000" pitchFamily="65" charset="-120"/>
              </a:rPr>
              <a:t>程式   </a:t>
            </a:r>
            <a:endParaRPr lang="en-US" altLang="zh-TW" dirty="0" smtClean="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碼</a:t>
            </a:r>
            <a:r>
              <a:rPr lang="zh-TW" altLang="en-US" dirty="0">
                <a:latin typeface="標楷體" panose="03000509000000000000" pitchFamily="65" charset="-120"/>
                <a:ea typeface="標楷體" panose="03000509000000000000" pitchFamily="65" charset="-120"/>
              </a:rPr>
              <a:t>、資料</a:t>
            </a:r>
            <a:r>
              <a:rPr lang="zh-TW" altLang="en-US" dirty="0" smtClean="0">
                <a:latin typeface="標楷體" panose="03000509000000000000" pitchFamily="65" charset="-120"/>
                <a:ea typeface="標楷體" panose="03000509000000000000" pitchFamily="65" charset="-120"/>
              </a:rPr>
              <a:t>、唯讀資料。</a:t>
            </a:r>
            <a:endParaRPr lang="zh-TW" altLang="en-US"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4. </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初始化</a:t>
            </a:r>
            <a:r>
              <a:rPr lang="en-US" altLang="zh-TW"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ELF </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行程</a:t>
            </a:r>
            <a:r>
              <a:rPr lang="zh-TW" altLang="en-US"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環境</a:t>
            </a:r>
            <a:r>
              <a:rPr lang="zh-TW" altLang="en-US"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比如</a:t>
            </a:r>
            <a:r>
              <a:rPr lang="zh-TW" altLang="en-US" dirty="0" smtClean="0">
                <a:latin typeface="標楷體" panose="03000509000000000000" pitchFamily="65" charset="-120"/>
                <a:ea typeface="標楷體" panose="03000509000000000000" pitchFamily="65" charset="-120"/>
              </a:rPr>
              <a:t>行程啟動</a:t>
            </a:r>
            <a:r>
              <a:rPr lang="zh-TW" altLang="en-US" dirty="0">
                <a:latin typeface="標楷體" panose="03000509000000000000" pitchFamily="65" charset="-120"/>
                <a:ea typeface="標楷體" panose="03000509000000000000" pitchFamily="65" charset="-120"/>
              </a:rPr>
              <a:t>時</a:t>
            </a:r>
            <a:r>
              <a:rPr lang="en-US" altLang="zh-TW" dirty="0">
                <a:latin typeface="標楷體" panose="03000509000000000000" pitchFamily="65" charset="-120"/>
                <a:ea typeface="標楷體" panose="03000509000000000000" pitchFamily="65" charset="-120"/>
              </a:rPr>
              <a:t>EDX </a:t>
            </a:r>
            <a:r>
              <a:rPr lang="zh-TW" altLang="en-US" dirty="0">
                <a:latin typeface="標楷體" panose="03000509000000000000" pitchFamily="65" charset="-120"/>
                <a:ea typeface="標楷體" panose="03000509000000000000" pitchFamily="65" charset="-120"/>
              </a:rPr>
              <a:t>暫存器的位址應該</a:t>
            </a:r>
            <a:r>
              <a:rPr lang="zh-TW" altLang="en-US" dirty="0" smtClean="0">
                <a:latin typeface="標楷體" panose="03000509000000000000" pitchFamily="65" charset="-120"/>
                <a:ea typeface="標楷體" panose="03000509000000000000" pitchFamily="65" charset="-120"/>
              </a:rPr>
              <a:t>是</a:t>
            </a:r>
            <a:endParaRPr lang="en-US" altLang="zh-TW" dirty="0" smtClean="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DT_FINI </a:t>
            </a:r>
            <a:r>
              <a:rPr lang="zh-TW" altLang="en-US" dirty="0">
                <a:latin typeface="標楷體" panose="03000509000000000000" pitchFamily="65" charset="-120"/>
                <a:ea typeface="標楷體" panose="03000509000000000000" pitchFamily="65" charset="-120"/>
              </a:rPr>
              <a:t>的位址</a:t>
            </a:r>
          </a:p>
          <a:p>
            <a:pPr marL="0" indent="0">
              <a:buNone/>
            </a:pPr>
            <a:r>
              <a:rPr lang="en-US" altLang="zh-TW" dirty="0" smtClean="0">
                <a:latin typeface="標楷體" panose="03000509000000000000" pitchFamily="65" charset="-120"/>
                <a:ea typeface="標楷體" panose="03000509000000000000" pitchFamily="65" charset="-120"/>
              </a:rPr>
              <a:t>5.</a:t>
            </a:r>
            <a:r>
              <a:rPr lang="zh-TW" altLang="en-US" dirty="0" smtClean="0">
                <a:latin typeface="標楷體" panose="03000509000000000000" pitchFamily="65" charset="-120"/>
                <a:ea typeface="標楷體" panose="03000509000000000000" pitchFamily="65" charset="-120"/>
              </a:rPr>
              <a:t>將</a:t>
            </a:r>
            <a:r>
              <a:rPr lang="zh-TW" altLang="en-US" b="1" dirty="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系統呼叫的返回位</a:t>
            </a:r>
            <a:r>
              <a:rPr lang="zh-TW" altLang="en-US" b="1" dirty="0" smtClean="0">
                <a:solidFill>
                  <a:srgbClr val="FF000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址</a:t>
            </a:r>
            <a:r>
              <a:rPr lang="zh-TW" altLang="en-US" dirty="0" smtClean="0">
                <a:latin typeface="標楷體" panose="03000509000000000000" pitchFamily="65" charset="-120"/>
                <a:ea typeface="標楷體" panose="03000509000000000000" pitchFamily="65" charset="-120"/>
              </a:rPr>
              <a:t>改成</a:t>
            </a:r>
            <a:r>
              <a:rPr lang="en-US" altLang="zh-TW" b="1" dirty="0" smtClean="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ELF</a:t>
            </a:r>
            <a:r>
              <a:rPr lang="zh-TW" altLang="en-US" b="1" dirty="0" smtClean="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執行</a:t>
            </a:r>
            <a:r>
              <a:rPr lang="zh-TW" altLang="en-US" b="1" dirty="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檔的入口</a:t>
            </a:r>
            <a:r>
              <a:rPr lang="zh-TW" altLang="en-US" b="1" dirty="0" smtClean="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點</a:t>
            </a:r>
            <a:endParaRPr lang="en-US" altLang="zh-TW" b="1" dirty="0" smtClean="0">
              <a:solidFill>
                <a:srgbClr val="00B050"/>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marL="0" indent="0">
              <a:buNone/>
            </a:pPr>
            <a:r>
              <a:rPr lang="en-US" altLang="zh-TW" dirty="0" smtClean="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a:t>
            </a:r>
            <a:r>
              <a:rPr lang="zh-TW" altLang="en-US" dirty="0" smtClean="0">
                <a:latin typeface="標楷體" panose="03000509000000000000" pitchFamily="65" charset="-120"/>
                <a:ea typeface="標楷體" panose="03000509000000000000" pitchFamily="65" charset="-120"/>
              </a:rPr>
              <a:t>個</a:t>
            </a:r>
            <a:r>
              <a:rPr lang="zh-TW" altLang="en-US" dirty="0">
                <a:latin typeface="標楷體" panose="03000509000000000000" pitchFamily="65" charset="-120"/>
                <a:ea typeface="標楷體" panose="03000509000000000000" pitchFamily="65" charset="-120"/>
              </a:rPr>
              <a:t>入口點取決於程式的</a:t>
            </a:r>
            <a:r>
              <a:rPr lang="zh-TW" altLang="en-US" dirty="0" smtClean="0">
                <a:latin typeface="標楷體" panose="03000509000000000000" pitchFamily="65" charset="-120"/>
                <a:ea typeface="標楷體" panose="03000509000000000000" pitchFamily="65" charset="-120"/>
              </a:rPr>
              <a:t>連結方式</a:t>
            </a:r>
            <a:r>
              <a:rPr lang="en-US" altLang="zh-TW" dirty="0" smtClean="0">
                <a:latin typeface="標楷體" panose="03000509000000000000" pitchFamily="65" charset="-120"/>
                <a:ea typeface="標楷體" panose="03000509000000000000" pitchFamily="65" charset="-120"/>
              </a:rPr>
              <a:t>:</a:t>
            </a: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對於</a:t>
            </a:r>
            <a:r>
              <a:rPr lang="zh-TW" altLang="en-US" dirty="0">
                <a:latin typeface="標楷體" panose="03000509000000000000" pitchFamily="65" charset="-120"/>
                <a:ea typeface="標楷體" panose="03000509000000000000" pitchFamily="65" charset="-120"/>
              </a:rPr>
              <a:t>靜態</a:t>
            </a:r>
            <a:r>
              <a:rPr lang="zh-TW" altLang="en-US" dirty="0" smtClean="0">
                <a:latin typeface="標楷體" panose="03000509000000000000" pitchFamily="65" charset="-120"/>
                <a:ea typeface="標楷體" panose="03000509000000000000" pitchFamily="65" charset="-120"/>
              </a:rPr>
              <a:t>連</a:t>
            </a:r>
            <a:r>
              <a:rPr lang="zh-TW" altLang="en-US" dirty="0">
                <a:latin typeface="標楷體" panose="03000509000000000000" pitchFamily="65" charset="-120"/>
                <a:ea typeface="標楷體" panose="03000509000000000000" pitchFamily="65" charset="-120"/>
              </a:rPr>
              <a:t>結</a:t>
            </a:r>
            <a:r>
              <a:rPr lang="zh-TW" altLang="en-US" dirty="0" smtClean="0">
                <a:latin typeface="標楷體" panose="03000509000000000000" pitchFamily="65" charset="-120"/>
                <a:ea typeface="標楷體" panose="03000509000000000000" pitchFamily="65" charset="-120"/>
              </a:rPr>
              <a:t>的</a:t>
            </a:r>
            <a:r>
              <a:rPr lang="en-US" altLang="zh-TW" dirty="0" smtClean="0">
                <a:latin typeface="標楷體" panose="03000509000000000000" pitchFamily="65" charset="-120"/>
                <a:ea typeface="標楷體" panose="03000509000000000000" pitchFamily="65" charset="-120"/>
              </a:rPr>
              <a:t>ELF</a:t>
            </a:r>
            <a:r>
              <a:rPr lang="zh-TW" altLang="en-US" dirty="0" smtClean="0">
                <a:latin typeface="標楷體" panose="03000509000000000000" pitchFamily="65" charset="-120"/>
                <a:ea typeface="標楷體" panose="03000509000000000000" pitchFamily="65" charset="-120"/>
              </a:rPr>
              <a:t>執行</a:t>
            </a:r>
            <a:r>
              <a:rPr lang="zh-TW" altLang="en-US" dirty="0">
                <a:latin typeface="標楷體" panose="03000509000000000000" pitchFamily="65" charset="-120"/>
                <a:ea typeface="標楷體" panose="03000509000000000000" pitchFamily="65" charset="-120"/>
              </a:rPr>
              <a:t>檔</a:t>
            </a:r>
            <a:r>
              <a:rPr lang="zh-TW" altLang="en-US" dirty="0" smtClean="0">
                <a:latin typeface="標楷體" panose="03000509000000000000" pitchFamily="65" charset="-120"/>
                <a:ea typeface="標楷體" panose="03000509000000000000" pitchFamily="65" charset="-120"/>
              </a:rPr>
              <a:t>，程式入口是</a:t>
            </a:r>
            <a:r>
              <a:rPr lang="en-US" altLang="zh-TW" dirty="0">
                <a:latin typeface="標楷體" panose="03000509000000000000" pitchFamily="65" charset="-120"/>
                <a:ea typeface="標楷體" panose="03000509000000000000" pitchFamily="65" charset="-120"/>
              </a:rPr>
              <a:t>ELF </a:t>
            </a:r>
            <a:r>
              <a:rPr lang="zh-TW" altLang="en-US" dirty="0">
                <a:latin typeface="標楷體" panose="03000509000000000000" pitchFamily="65" charset="-120"/>
                <a:ea typeface="標楷體" panose="03000509000000000000" pitchFamily="65" charset="-120"/>
              </a:rPr>
              <a:t>檔頭中</a:t>
            </a:r>
            <a:r>
              <a:rPr lang="en-US" altLang="zh-TW" dirty="0" err="1">
                <a:latin typeface="標楷體" panose="03000509000000000000" pitchFamily="65" charset="-120"/>
                <a:ea typeface="標楷體" panose="03000509000000000000" pitchFamily="65" charset="-120"/>
              </a:rPr>
              <a:t>e_entry</a:t>
            </a:r>
            <a:r>
              <a:rPr lang="en-US" altLang="zh-TW"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所指</a:t>
            </a:r>
            <a:r>
              <a:rPr lang="zh-TW" altLang="en-US" dirty="0">
                <a:latin typeface="標楷體" panose="03000509000000000000" pitchFamily="65" charset="-120"/>
                <a:ea typeface="標楷體" panose="03000509000000000000" pitchFamily="65" charset="-120"/>
              </a:rPr>
              <a:t>的位址</a:t>
            </a:r>
            <a:r>
              <a:rPr lang="en-US" altLang="zh-TW" dirty="0" smtClean="0">
                <a:latin typeface="標楷體" panose="03000509000000000000" pitchFamily="65" charset="-120"/>
                <a:ea typeface="標楷體" panose="03000509000000000000" pitchFamily="65" charset="-120"/>
              </a:rPr>
              <a:t>﹔</a:t>
            </a:r>
          </a:p>
          <a:p>
            <a:pPr marL="0" indent="0">
              <a:buNone/>
            </a:pPr>
            <a:r>
              <a:rPr lang="zh-TW" altLang="en-US" dirty="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 對於</a:t>
            </a:r>
            <a:r>
              <a:rPr lang="zh-TW" altLang="en-US" dirty="0">
                <a:latin typeface="標楷體" panose="03000509000000000000" pitchFamily="65" charset="-120"/>
                <a:ea typeface="標楷體" panose="03000509000000000000" pitchFamily="65" charset="-120"/>
              </a:rPr>
              <a:t>動態連結的</a:t>
            </a:r>
            <a:r>
              <a:rPr lang="en-US" altLang="zh-TW" dirty="0" smtClean="0">
                <a:latin typeface="標楷體" panose="03000509000000000000" pitchFamily="65" charset="-120"/>
                <a:ea typeface="標楷體" panose="03000509000000000000" pitchFamily="65" charset="-120"/>
              </a:rPr>
              <a:t>ELF</a:t>
            </a:r>
            <a:r>
              <a:rPr lang="zh-TW" altLang="en-US" dirty="0" smtClean="0">
                <a:latin typeface="標楷體" panose="03000509000000000000" pitchFamily="65" charset="-120"/>
                <a:ea typeface="標楷體" panose="03000509000000000000" pitchFamily="65" charset="-120"/>
              </a:rPr>
              <a:t>執行</a:t>
            </a:r>
            <a:r>
              <a:rPr lang="zh-TW" altLang="en-US" dirty="0">
                <a:latin typeface="標楷體" panose="03000509000000000000" pitchFamily="65" charset="-120"/>
                <a:ea typeface="標楷體" panose="03000509000000000000" pitchFamily="65" charset="-120"/>
              </a:rPr>
              <a:t>檔，程式入口點是動態連結器</a:t>
            </a:r>
            <a:r>
              <a:rPr lang="zh-TW" altLang="en-US" dirty="0" smtClean="0">
                <a:latin typeface="標楷體" panose="03000509000000000000" pitchFamily="65" charset="-120"/>
                <a:ea typeface="標楷體" panose="03000509000000000000" pitchFamily="65" charset="-120"/>
              </a:rPr>
              <a:t>。</a:t>
            </a:r>
            <a:r>
              <a:rPr lang="en-US" altLang="zh-TW" dirty="0" smtClean="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584014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rotWithShape="1">
          <a:blip r:embed="rId2"/>
          <a:srcRect l="13610" r="13610"/>
          <a:stretch/>
        </p:blipFill>
        <p:spPr>
          <a:xfrm>
            <a:off x="6468586" y="1121593"/>
            <a:ext cx="2277061" cy="3917852"/>
          </a:xfrm>
          <a:prstGeom prst="rect">
            <a:avLst/>
          </a:prstGeom>
        </p:spPr>
      </p:pic>
      <p:sp>
        <p:nvSpPr>
          <p:cNvPr id="4" name="矩形圖說文字 3"/>
          <p:cNvSpPr/>
          <p:nvPr/>
        </p:nvSpPr>
        <p:spPr>
          <a:xfrm>
            <a:off x="0" y="0"/>
            <a:ext cx="9144000" cy="923365"/>
          </a:xfrm>
          <a:prstGeom prst="wedgeRectCallou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800" dirty="0"/>
              <a:t>Shell script/Python/ruby/</a:t>
            </a:r>
            <a:r>
              <a:rPr lang="en-US" altLang="zh-TW" sz="2800" dirty="0" err="1"/>
              <a:t>perl</a:t>
            </a:r>
            <a:r>
              <a:rPr lang="zh-TW" altLang="en-US" sz="2800" dirty="0"/>
              <a:t>是如何被執行</a:t>
            </a:r>
            <a:r>
              <a:rPr lang="en-US" altLang="zh-TW" sz="2800" dirty="0"/>
              <a:t>?[interpreter]</a:t>
            </a:r>
          </a:p>
          <a:p>
            <a:r>
              <a:rPr lang="en-US" altLang="zh-TW" dirty="0" smtClean="0"/>
              <a:t>http</a:t>
            </a:r>
            <a:r>
              <a:rPr lang="en-US" altLang="zh-TW" dirty="0"/>
              <a:t>://</a:t>
            </a:r>
            <a:r>
              <a:rPr lang="en-US" altLang="zh-TW" dirty="0" smtClean="0"/>
              <a:t>elixir.free-electrons.com/linux/latest/source/fs/binfmt_script.c</a:t>
            </a:r>
            <a:endParaRPr lang="zh-TW" altLang="en-US" dirty="0"/>
          </a:p>
        </p:txBody>
      </p:sp>
      <p:pic>
        <p:nvPicPr>
          <p:cNvPr id="9" name="圖片 8"/>
          <p:cNvPicPr>
            <a:picLocks noChangeAspect="1"/>
          </p:cNvPicPr>
          <p:nvPr/>
        </p:nvPicPr>
        <p:blipFill>
          <a:blip r:embed="rId3"/>
          <a:stretch>
            <a:fillRect/>
          </a:stretch>
        </p:blipFill>
        <p:spPr>
          <a:xfrm>
            <a:off x="182608" y="1041501"/>
            <a:ext cx="5964909" cy="5649010"/>
          </a:xfrm>
          <a:prstGeom prst="rect">
            <a:avLst/>
          </a:prstGeom>
        </p:spPr>
      </p:pic>
      <p:sp>
        <p:nvSpPr>
          <p:cNvPr id="10" name="橢圓 9"/>
          <p:cNvSpPr/>
          <p:nvPr/>
        </p:nvSpPr>
        <p:spPr>
          <a:xfrm>
            <a:off x="1741241" y="3078179"/>
            <a:ext cx="3168713" cy="45267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609860" y="1264064"/>
            <a:ext cx="1040670" cy="369332"/>
          </a:xfrm>
          <a:prstGeom prst="rect">
            <a:avLst/>
          </a:prstGeom>
          <a:solidFill>
            <a:srgbClr val="FFFF00"/>
          </a:solidFill>
        </p:spPr>
        <p:txBody>
          <a:bodyPr wrap="none">
            <a:spAutoFit/>
          </a:bodyPr>
          <a:lstStyle/>
          <a:p>
            <a:r>
              <a:rPr lang="en-US" altLang="zh-TW" dirty="0" smtClean="0"/>
              <a:t>See 4.4.2</a:t>
            </a:r>
            <a:endParaRPr lang="zh-TW" altLang="en-US" dirty="0"/>
          </a:p>
        </p:txBody>
      </p:sp>
    </p:spTree>
    <p:extLst>
      <p:ext uri="{BB962C8B-B14F-4D97-AF65-F5344CB8AC3E}">
        <p14:creationId xmlns:p14="http://schemas.microsoft.com/office/powerpoint/2010/main" val="14876561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solidFill>
                  <a:srgbClr val="FFFF00"/>
                </a:solidFill>
                <a:latin typeface="Showcard Gothic" panose="04020904020102020604" pitchFamily="82" charset="0"/>
              </a:rPr>
              <a:t>Next</a:t>
            </a:r>
          </a:p>
          <a:p>
            <a:pPr algn="ctr"/>
            <a:r>
              <a:rPr lang="zh-TW" altLang="en-US" sz="3600" dirty="0" smtClean="0">
                <a:solidFill>
                  <a:srgbClr val="FFFF00"/>
                </a:solidFill>
                <a:latin typeface="Showcard Gothic" panose="04020904020102020604" pitchFamily="82" charset="0"/>
              </a:rPr>
              <a:t>台灣好厲駭學員作業</a:t>
            </a:r>
            <a:endParaRPr lang="en-US" altLang="zh-TW" sz="3600" dirty="0" smtClean="0">
              <a:solidFill>
                <a:srgbClr val="FFFF00"/>
              </a:solidFill>
              <a:latin typeface="Showcard Gothic" panose="04020904020102020604" pitchFamily="82" charset="0"/>
            </a:endParaRPr>
          </a:p>
          <a:p>
            <a:pPr algn="ctr"/>
            <a:endParaRPr lang="en-US" altLang="zh-TW" dirty="0"/>
          </a:p>
          <a:p>
            <a:pPr algn="ctr"/>
            <a:r>
              <a:rPr lang="en-US" altLang="zh-TW" sz="6600" dirty="0" smtClean="0"/>
              <a:t>Windows Internals</a:t>
            </a:r>
          </a:p>
          <a:p>
            <a:pPr algn="ctr"/>
            <a:r>
              <a:rPr lang="en-US" altLang="zh-TW" sz="6600" dirty="0" smtClean="0"/>
              <a:t>PE</a:t>
            </a:r>
          </a:p>
          <a:p>
            <a:pPr algn="ctr"/>
            <a:r>
              <a:rPr lang="zh-TW" altLang="en-US" sz="2800" dirty="0" smtClean="0"/>
              <a:t>完成</a:t>
            </a:r>
            <a:r>
              <a:rPr lang="en-US" altLang="zh-TW" sz="2800" dirty="0" smtClean="0"/>
              <a:t>birdman</a:t>
            </a:r>
            <a:r>
              <a:rPr lang="zh-TW" altLang="en-US" sz="2800" dirty="0" smtClean="0"/>
              <a:t>作業之</a:t>
            </a:r>
            <a:r>
              <a:rPr lang="en-US" altLang="zh-TW" sz="2800" dirty="0" smtClean="0"/>
              <a:t>PE</a:t>
            </a:r>
            <a:r>
              <a:rPr lang="zh-TW" altLang="en-US" sz="2800" dirty="0" smtClean="0"/>
              <a:t> 分析</a:t>
            </a:r>
            <a:endParaRPr lang="en-US" altLang="zh-TW" sz="2800" dirty="0" smtClean="0"/>
          </a:p>
          <a:p>
            <a:pPr algn="ctr"/>
            <a:r>
              <a:rPr lang="en-US" altLang="zh-TW" sz="2800" dirty="0"/>
              <a:t>6.6 Windows PE </a:t>
            </a:r>
            <a:r>
              <a:rPr lang="zh-TW" altLang="en-US" sz="2800" dirty="0"/>
              <a:t>的截</a:t>
            </a:r>
            <a:r>
              <a:rPr lang="zh-TW" altLang="en-US" sz="2800" dirty="0" smtClean="0"/>
              <a:t>入</a:t>
            </a:r>
            <a:endParaRPr lang="zh-TW" altLang="en-US" sz="2800" dirty="0"/>
          </a:p>
        </p:txBody>
      </p:sp>
    </p:spTree>
    <p:extLst>
      <p:ext uri="{BB962C8B-B14F-4D97-AF65-F5344CB8AC3E}">
        <p14:creationId xmlns:p14="http://schemas.microsoft.com/office/powerpoint/2010/main" val="34266822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3520" y="66398"/>
            <a:ext cx="7886700" cy="946618"/>
          </a:xfrm>
        </p:spPr>
        <p:txBody>
          <a:bodyPr/>
          <a:lstStyle/>
          <a:p>
            <a:r>
              <a:rPr lang="en-US" altLang="zh-TW" dirty="0"/>
              <a:t>Portable </a:t>
            </a:r>
            <a:r>
              <a:rPr lang="en-US" altLang="zh-TW" dirty="0" smtClean="0"/>
              <a:t>Executable/PE+</a:t>
            </a:r>
            <a:endParaRPr lang="zh-TW" altLang="en-US" dirty="0"/>
          </a:p>
        </p:txBody>
      </p:sp>
      <p:sp>
        <p:nvSpPr>
          <p:cNvPr id="3" name="內容版面配置區 2"/>
          <p:cNvSpPr>
            <a:spLocks noGrp="1"/>
          </p:cNvSpPr>
          <p:nvPr>
            <p:ph idx="1"/>
          </p:nvPr>
        </p:nvSpPr>
        <p:spPr>
          <a:xfrm>
            <a:off x="279026" y="873314"/>
            <a:ext cx="7886700" cy="415551"/>
          </a:xfrm>
          <a:solidFill>
            <a:srgbClr val="FFFF00"/>
          </a:solidFill>
        </p:spPr>
        <p:txBody>
          <a:bodyPr>
            <a:normAutofit fontScale="92500" lnSpcReduction="10000"/>
          </a:bodyPr>
          <a:lstStyle/>
          <a:p>
            <a:pPr marL="0" indent="0">
              <a:buNone/>
            </a:pPr>
            <a:r>
              <a:rPr lang="en-US" altLang="zh-TW" dirty="0"/>
              <a:t>https://en.wikipedia.org/wiki/Portable_Executable</a:t>
            </a:r>
            <a:endParaRPr lang="zh-TW" altLang="en-US" dirty="0"/>
          </a:p>
        </p:txBody>
      </p:sp>
      <p:pic>
        <p:nvPicPr>
          <p:cNvPr id="4" name="圖片 3"/>
          <p:cNvPicPr>
            <a:picLocks noChangeAspect="1"/>
          </p:cNvPicPr>
          <p:nvPr/>
        </p:nvPicPr>
        <p:blipFill>
          <a:blip r:embed="rId2"/>
          <a:stretch>
            <a:fillRect/>
          </a:stretch>
        </p:blipFill>
        <p:spPr>
          <a:xfrm>
            <a:off x="984436" y="1703294"/>
            <a:ext cx="5070819" cy="4536141"/>
          </a:xfrm>
          <a:prstGeom prst="rect">
            <a:avLst/>
          </a:prstGeom>
        </p:spPr>
      </p:pic>
    </p:spTree>
    <p:extLst>
      <p:ext uri="{BB962C8B-B14F-4D97-AF65-F5344CB8AC3E}">
        <p14:creationId xmlns:p14="http://schemas.microsoft.com/office/powerpoint/2010/main" val="35426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1505351" y="161365"/>
            <a:ext cx="6697355" cy="879099"/>
          </a:xfrm>
        </p:spPr>
        <p:txBody>
          <a:bodyPr vert="horz" lIns="91440" tIns="35202" rIns="91440" bIns="45720" rtlCol="0" anchor="ctr">
            <a:no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sz="3200" dirty="0" smtClean="0">
                <a:solidFill>
                  <a:srgbClr val="7030A0"/>
                </a:solidFill>
                <a:latin typeface="Times New Roman" panose="02020603050405020304" pitchFamily="18" charset="0"/>
                <a:cs typeface="Times New Roman" panose="02020603050405020304" pitchFamily="18" charset="0"/>
              </a:rPr>
              <a:t>Shared</a:t>
            </a:r>
            <a:r>
              <a:rPr lang="en-IN" altLang="zh-TW" sz="3200" dirty="0" smtClean="0">
                <a:solidFill>
                  <a:srgbClr val="FF0000"/>
                </a:solidFill>
                <a:latin typeface="Times New Roman" panose="02020603050405020304" pitchFamily="18" charset="0"/>
                <a:cs typeface="Times New Roman" panose="02020603050405020304" pitchFamily="18" charset="0"/>
              </a:rPr>
              <a:t> object file</a:t>
            </a:r>
            <a:br>
              <a:rPr lang="en-IN" altLang="zh-TW" sz="3200" dirty="0" smtClean="0">
                <a:solidFill>
                  <a:srgbClr val="FF0000"/>
                </a:solidFill>
                <a:latin typeface="Times New Roman" panose="02020603050405020304" pitchFamily="18" charset="0"/>
                <a:cs typeface="Times New Roman" panose="02020603050405020304" pitchFamily="18" charset="0"/>
              </a:rPr>
            </a:br>
            <a:r>
              <a:rPr lang="zh-TW" altLang="en-US" sz="3200" dirty="0" smtClean="0">
                <a:solidFill>
                  <a:srgbClr val="FF0000"/>
                </a:solidFill>
                <a:latin typeface="Times New Roman" panose="02020603050405020304" pitchFamily="18" charset="0"/>
                <a:cs typeface="Times New Roman" panose="02020603050405020304" pitchFamily="18" charset="0"/>
              </a:rPr>
              <a:t>　　　　　　</a:t>
            </a:r>
            <a:r>
              <a:rPr lang="en-IN" altLang="zh-TW" sz="32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r>
              <a:rPr lang="zh-CN" altLang="en-US" sz="32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可被共用</a:t>
            </a:r>
            <a:r>
              <a:rPr lang="zh-CN" alt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的目的檔</a:t>
            </a:r>
            <a:r>
              <a:rPr lang="en-IN" altLang="zh-TW" sz="32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a:t>
            </a:r>
            <a:endParaRPr lang="en-IN" altLang="zh-TW" sz="3200" dirty="0" smtClean="0">
              <a:solidFill>
                <a:srgbClr val="FF0000"/>
              </a:solidFill>
              <a:latin typeface="Times New Roman" panose="02020603050405020304" pitchFamily="18" charset="0"/>
              <a:cs typeface="Times New Roman" panose="02020603050405020304" pitchFamily="18" charset="0"/>
            </a:endParaRPr>
          </a:p>
        </p:txBody>
      </p:sp>
      <p:sp>
        <p:nvSpPr>
          <p:cNvPr id="6147" name="Rectangle 2"/>
          <p:cNvSpPr>
            <a:spLocks noGrp="1" noChangeArrowheads="1"/>
          </p:cNvSpPr>
          <p:nvPr>
            <p:ph type="body" idx="1"/>
          </p:nvPr>
        </p:nvSpPr>
        <p:spPr>
          <a:xfrm>
            <a:off x="1568824" y="1336300"/>
            <a:ext cx="6701436" cy="5224320"/>
          </a:xfrm>
        </p:spPr>
        <p:txBody>
          <a:bodyPr/>
          <a:lstStyle/>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This type of object file is used by the dynamic linker to combine it with the executable and/or other shared object files to create a complete process image. </a:t>
            </a: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A shared object file is same as the .so file produced when the code is compiled with the -</a:t>
            </a:r>
            <a:r>
              <a:rPr lang="en-IN" altLang="zh-TW" dirty="0" err="1" smtClean="0">
                <a:latin typeface="Times New Roman" panose="02020603050405020304" pitchFamily="18" charset="0"/>
                <a:cs typeface="Times New Roman" panose="02020603050405020304" pitchFamily="18" charset="0"/>
              </a:rPr>
              <a:t>fPIC</a:t>
            </a:r>
            <a:r>
              <a:rPr lang="en-IN" altLang="zh-TW" dirty="0" smtClean="0">
                <a:latin typeface="Times New Roman" panose="02020603050405020304" pitchFamily="18" charset="0"/>
                <a:cs typeface="Times New Roman" panose="02020603050405020304" pitchFamily="18" charset="0"/>
              </a:rPr>
              <a:t> flag in the following way </a:t>
            </a:r>
          </a:p>
          <a:p>
            <a:pPr marL="391686" indent="-293764" algn="jus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a:t>
            </a:r>
            <a:r>
              <a:rPr lang="en-IN" altLang="zh-TW" dirty="0" err="1" smtClean="0">
                <a:latin typeface="Times New Roman" panose="02020603050405020304" pitchFamily="18" charset="0"/>
                <a:cs typeface="Times New Roman" panose="02020603050405020304" pitchFamily="18" charset="0"/>
              </a:rPr>
              <a:t>gcc</a:t>
            </a:r>
            <a:r>
              <a:rPr lang="en-IN" altLang="zh-TW" dirty="0" smtClean="0">
                <a:latin typeface="Times New Roman" panose="02020603050405020304" pitchFamily="18" charset="0"/>
                <a:cs typeface="Times New Roman" panose="02020603050405020304" pitchFamily="18" charset="0"/>
              </a:rPr>
              <a:t> -c -Wall -</a:t>
            </a:r>
            <a:r>
              <a:rPr lang="en-IN" altLang="zh-TW" dirty="0" err="1" smtClean="0">
                <a:latin typeface="Times New Roman" panose="02020603050405020304" pitchFamily="18" charset="0"/>
                <a:cs typeface="Times New Roman" panose="02020603050405020304" pitchFamily="18" charset="0"/>
              </a:rPr>
              <a:t>Werror</a:t>
            </a:r>
            <a:r>
              <a:rPr lang="en-IN" altLang="zh-TW" dirty="0" smtClean="0">
                <a:latin typeface="Times New Roman" panose="02020603050405020304" pitchFamily="18" charset="0"/>
                <a:cs typeface="Times New Roman" panose="02020603050405020304" pitchFamily="18" charset="0"/>
              </a:rPr>
              <a:t> </a:t>
            </a:r>
            <a:r>
              <a:rPr lang="en-IN" altLang="zh-TW"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IN" altLang="zh-TW" b="1" dirty="0" err="1"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fPIC</a:t>
            </a:r>
            <a:r>
              <a:rPr lang="en-IN" altLang="zh-TW"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altLang="zh-TW" dirty="0" err="1" smtClean="0">
                <a:latin typeface="Times New Roman" panose="02020603050405020304" pitchFamily="18" charset="0"/>
                <a:cs typeface="Times New Roman" panose="02020603050405020304" pitchFamily="18" charset="0"/>
              </a:rPr>
              <a:t>shared.c</a:t>
            </a:r>
            <a:endParaRPr lang="en-IN" altLang="zh-TW" dirty="0" smtClean="0">
              <a:latin typeface="Times New Roman" panose="02020603050405020304" pitchFamily="18" charset="0"/>
              <a:cs typeface="Times New Roman" panose="02020603050405020304" pitchFamily="18" charset="0"/>
            </a:endParaRPr>
          </a:p>
          <a:p>
            <a:pPr marL="391686" indent="-293764" algn="just">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      </a:t>
            </a:r>
            <a:r>
              <a:rPr lang="en-IN" altLang="zh-TW" dirty="0" err="1" smtClean="0">
                <a:latin typeface="Times New Roman" panose="02020603050405020304" pitchFamily="18" charset="0"/>
                <a:cs typeface="Times New Roman" panose="02020603050405020304" pitchFamily="18" charset="0"/>
              </a:rPr>
              <a:t>gcc</a:t>
            </a:r>
            <a:r>
              <a:rPr lang="en-IN" altLang="zh-TW" dirty="0" smtClean="0">
                <a:latin typeface="Times New Roman" panose="02020603050405020304" pitchFamily="18" charset="0"/>
                <a:cs typeface="Times New Roman" panose="02020603050405020304" pitchFamily="18" charset="0"/>
              </a:rPr>
              <a:t> </a:t>
            </a:r>
            <a:r>
              <a:rPr lang="en-IN" altLang="zh-TW" b="1" dirty="0" smtClean="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-shared </a:t>
            </a:r>
            <a:r>
              <a:rPr lang="en-IN" altLang="zh-TW" dirty="0" smtClean="0">
                <a:latin typeface="Times New Roman" panose="02020603050405020304" pitchFamily="18" charset="0"/>
                <a:cs typeface="Times New Roman" panose="02020603050405020304" pitchFamily="18" charset="0"/>
              </a:rPr>
              <a:t>-o </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a:t>
            </a:r>
            <a:r>
              <a:rPr lang="en-IN" altLang="zh-TW" dirty="0" smtClean="0">
                <a:latin typeface="Times New Roman" panose="02020603050405020304" pitchFamily="18" charset="0"/>
                <a:cs typeface="Times New Roman" panose="02020603050405020304" pitchFamily="18" charset="0"/>
              </a:rPr>
              <a:t>shared.</a:t>
            </a:r>
            <a:r>
              <a:rPr lang="en-IN" altLang="zh-TW"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a:t>
            </a:r>
            <a:r>
              <a:rPr lang="en-IN" altLang="zh-TW" dirty="0" smtClean="0">
                <a:latin typeface="Times New Roman" panose="02020603050405020304" pitchFamily="18" charset="0"/>
                <a:cs typeface="Times New Roman" panose="02020603050405020304" pitchFamily="18" charset="0"/>
              </a:rPr>
              <a:t> </a:t>
            </a:r>
            <a:r>
              <a:rPr lang="en-IN" altLang="zh-TW" dirty="0" err="1" smtClean="0">
                <a:latin typeface="Times New Roman" panose="02020603050405020304" pitchFamily="18" charset="0"/>
                <a:cs typeface="Times New Roman" panose="02020603050405020304" pitchFamily="18" charset="0"/>
              </a:rPr>
              <a:t>shared.o</a:t>
            </a:r>
            <a:endParaRPr lang="en-IN" altLang="zh-TW" dirty="0" smtClean="0">
              <a:latin typeface="Times New Roman" panose="02020603050405020304" pitchFamily="18" charset="0"/>
              <a:cs typeface="Times New Roman" panose="02020603050405020304" pitchFamily="18" charset="0"/>
            </a:endParaRPr>
          </a:p>
          <a:p>
            <a:pPr marL="391686" indent="-293764" algn="just">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IN" altLang="zh-TW" dirty="0" smtClean="0">
                <a:latin typeface="Times New Roman" panose="02020603050405020304" pitchFamily="18" charset="0"/>
                <a:cs typeface="Times New Roman" panose="02020603050405020304" pitchFamily="18" charset="0"/>
              </a:rPr>
              <a:t>After the above two commands are done, a shared object file libshared.so is produced as output.</a:t>
            </a:r>
          </a:p>
        </p:txBody>
      </p:sp>
      <p:sp>
        <p:nvSpPr>
          <p:cNvPr id="4" name="矩形 3"/>
          <p:cNvSpPr/>
          <p:nvPr/>
        </p:nvSpPr>
        <p:spPr>
          <a:xfrm>
            <a:off x="0" y="0"/>
            <a:ext cx="137160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264045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229283" y="211977"/>
            <a:ext cx="5146895" cy="6547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001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10756"/>
          <a:stretch/>
        </p:blipFill>
        <p:spPr>
          <a:xfrm>
            <a:off x="421341" y="140261"/>
            <a:ext cx="7556187" cy="6350186"/>
          </a:xfrm>
          <a:prstGeom prst="rect">
            <a:avLst/>
          </a:prstGeom>
        </p:spPr>
      </p:pic>
    </p:spTree>
    <p:extLst>
      <p:ext uri="{BB962C8B-B14F-4D97-AF65-F5344CB8AC3E}">
        <p14:creationId xmlns:p14="http://schemas.microsoft.com/office/powerpoint/2010/main" val="4115108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295773" y="293409"/>
            <a:ext cx="8420763" cy="6268756"/>
          </a:xfrm>
          <a:prstGeom prst="rect">
            <a:avLst/>
          </a:prstGeom>
        </p:spPr>
      </p:pic>
    </p:spTree>
    <p:extLst>
      <p:ext uri="{BB962C8B-B14F-4D97-AF65-F5344CB8AC3E}">
        <p14:creationId xmlns:p14="http://schemas.microsoft.com/office/powerpoint/2010/main" val="19490511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6274" y="271558"/>
            <a:ext cx="3790950" cy="753498"/>
          </a:xfrm>
        </p:spPr>
        <p:txBody>
          <a:bodyPr/>
          <a:lstStyle/>
          <a:p>
            <a:r>
              <a:rPr lang="zh-TW" altLang="en-US" dirty="0" smtClean="0"/>
              <a:t>使用</a:t>
            </a:r>
            <a:r>
              <a:rPr lang="en-US" altLang="zh-TW" dirty="0" err="1" smtClean="0"/>
              <a:t>pefile</a:t>
            </a:r>
            <a:r>
              <a:rPr lang="zh-TW" altLang="en-US" dirty="0" smtClean="0"/>
              <a:t>分析</a:t>
            </a:r>
            <a:endParaRPr lang="zh-TW" altLang="en-US" dirty="0"/>
          </a:p>
        </p:txBody>
      </p:sp>
      <p:sp>
        <p:nvSpPr>
          <p:cNvPr id="3" name="內容版面配置區 2"/>
          <p:cNvSpPr>
            <a:spLocks noGrp="1"/>
          </p:cNvSpPr>
          <p:nvPr>
            <p:ph idx="1"/>
          </p:nvPr>
        </p:nvSpPr>
        <p:spPr>
          <a:xfrm>
            <a:off x="99733" y="1585066"/>
            <a:ext cx="4866714" cy="3598022"/>
          </a:xfrm>
          <a:solidFill>
            <a:schemeClr val="accent4">
              <a:lumMod val="20000"/>
              <a:lumOff val="80000"/>
            </a:schemeClr>
          </a:solidFill>
        </p:spPr>
        <p:txBody>
          <a:bodyPr>
            <a:normAutofit fontScale="62500" lnSpcReduction="20000"/>
          </a:bodyPr>
          <a:lstStyle/>
          <a:p>
            <a:pPr>
              <a:buFont typeface="Wingdings" panose="05000000000000000000" pitchFamily="2" charset="2"/>
              <a:buChar char="Ø"/>
            </a:pPr>
            <a:r>
              <a:rPr lang="en-US" altLang="zh-TW" dirty="0"/>
              <a:t>Inspecting headers</a:t>
            </a:r>
          </a:p>
          <a:p>
            <a:pPr>
              <a:buFont typeface="Wingdings" panose="05000000000000000000" pitchFamily="2" charset="2"/>
              <a:buChar char="Ø"/>
            </a:pPr>
            <a:r>
              <a:rPr lang="en-US" altLang="zh-TW" dirty="0"/>
              <a:t>Analysis of sections' data</a:t>
            </a:r>
          </a:p>
          <a:p>
            <a:pPr>
              <a:buFont typeface="Wingdings" panose="05000000000000000000" pitchFamily="2" charset="2"/>
              <a:buChar char="Ø"/>
            </a:pPr>
            <a:r>
              <a:rPr lang="en-US" altLang="zh-TW" dirty="0"/>
              <a:t>Retrieving embedded data</a:t>
            </a:r>
          </a:p>
          <a:p>
            <a:pPr>
              <a:buFont typeface="Wingdings" panose="05000000000000000000" pitchFamily="2" charset="2"/>
              <a:buChar char="Ø"/>
            </a:pPr>
            <a:r>
              <a:rPr lang="en-US" altLang="zh-TW" dirty="0"/>
              <a:t>Reading strings from the resources</a:t>
            </a:r>
          </a:p>
          <a:p>
            <a:pPr>
              <a:buFont typeface="Wingdings" panose="05000000000000000000" pitchFamily="2" charset="2"/>
              <a:buChar char="Ø"/>
            </a:pPr>
            <a:r>
              <a:rPr lang="en-US" altLang="zh-TW" b="1" dirty="0">
                <a:solidFill>
                  <a:srgbClr val="FF0000"/>
                </a:solidFill>
                <a:effectLst>
                  <a:outerShdw blurRad="38100" dist="38100" dir="2700000" algn="tl">
                    <a:srgbClr val="000000">
                      <a:alpha val="43137"/>
                    </a:srgbClr>
                  </a:outerShdw>
                </a:effectLst>
              </a:rPr>
              <a:t>Warnings </a:t>
            </a:r>
            <a:r>
              <a:rPr lang="en-US" altLang="zh-TW" dirty="0"/>
              <a:t>for suspicious and malformed values</a:t>
            </a:r>
          </a:p>
          <a:p>
            <a:pPr>
              <a:buFont typeface="Wingdings" panose="05000000000000000000" pitchFamily="2" charset="2"/>
              <a:buChar char="Ø"/>
            </a:pPr>
            <a:r>
              <a:rPr lang="en-US" altLang="zh-TW" dirty="0"/>
              <a:t>Support to write to some of the fields and to other parts of the PE, so it's possible to do some basic butchering of PEs. The functionality won't rearrange structures to make room for new ones, so use it with care. Overwriting fields should mostly be safe.</a:t>
            </a:r>
          </a:p>
          <a:p>
            <a:pPr>
              <a:buFont typeface="Wingdings" panose="05000000000000000000" pitchFamily="2" charset="2"/>
              <a:buChar char="Ø"/>
            </a:pPr>
            <a:r>
              <a:rPr lang="en-US" altLang="zh-TW" dirty="0"/>
              <a:t>Packer detection with </a:t>
            </a:r>
            <a:r>
              <a:rPr lang="en-US" altLang="zh-TW" dirty="0" err="1"/>
              <a:t>PEiD’s</a:t>
            </a:r>
            <a:r>
              <a:rPr lang="en-US" altLang="zh-TW" dirty="0"/>
              <a:t> signatures</a:t>
            </a:r>
          </a:p>
          <a:p>
            <a:pPr>
              <a:buFont typeface="Wingdings" panose="05000000000000000000" pitchFamily="2" charset="2"/>
              <a:buChar char="Ø"/>
            </a:pPr>
            <a:r>
              <a:rPr lang="en-US" altLang="zh-TW" dirty="0" err="1"/>
              <a:t>PEiD</a:t>
            </a:r>
            <a:r>
              <a:rPr lang="en-US" altLang="zh-TW" dirty="0"/>
              <a:t> signature generation</a:t>
            </a:r>
            <a:endParaRPr lang="zh-TW" altLang="en-US" dirty="0"/>
          </a:p>
        </p:txBody>
      </p:sp>
      <p:sp>
        <p:nvSpPr>
          <p:cNvPr id="4" name="矩形 3"/>
          <p:cNvSpPr/>
          <p:nvPr/>
        </p:nvSpPr>
        <p:spPr>
          <a:xfrm>
            <a:off x="216274" y="1025056"/>
            <a:ext cx="7726456" cy="369332"/>
          </a:xfrm>
          <a:prstGeom prst="rect">
            <a:avLst/>
          </a:prstGeom>
          <a:solidFill>
            <a:srgbClr val="FFFF00"/>
          </a:solidFill>
        </p:spPr>
        <p:txBody>
          <a:bodyPr wrap="square">
            <a:spAutoFit/>
          </a:bodyPr>
          <a:lstStyle/>
          <a:p>
            <a:r>
              <a:rPr lang="en-US" altLang="zh-TW" dirty="0"/>
              <a:t>https://github.com/erocarrera/pefile</a:t>
            </a:r>
            <a:endParaRPr lang="zh-TW" altLang="en-US" dirty="0"/>
          </a:p>
        </p:txBody>
      </p:sp>
      <p:sp>
        <p:nvSpPr>
          <p:cNvPr id="6" name="矩形 5"/>
          <p:cNvSpPr/>
          <p:nvPr/>
        </p:nvSpPr>
        <p:spPr>
          <a:xfrm>
            <a:off x="4710403" y="5825561"/>
            <a:ext cx="4196790" cy="369332"/>
          </a:xfrm>
          <a:prstGeom prst="rect">
            <a:avLst/>
          </a:prstGeom>
        </p:spPr>
        <p:txBody>
          <a:bodyPr wrap="none">
            <a:spAutoFit/>
          </a:bodyPr>
          <a:lstStyle/>
          <a:p>
            <a:r>
              <a:rPr lang="en-US" altLang="zh-TW" dirty="0"/>
              <a:t>Malware Detection With Multiple Features</a:t>
            </a:r>
            <a:endParaRPr lang="zh-TW" altLang="en-US" dirty="0"/>
          </a:p>
        </p:txBody>
      </p:sp>
      <p:pic>
        <p:nvPicPr>
          <p:cNvPr id="7" name="圖片 6"/>
          <p:cNvPicPr>
            <a:picLocks noChangeAspect="1"/>
          </p:cNvPicPr>
          <p:nvPr/>
        </p:nvPicPr>
        <p:blipFill rotWithShape="1">
          <a:blip r:embed="rId2"/>
          <a:srcRect r="32288" b="12336"/>
          <a:stretch/>
        </p:blipFill>
        <p:spPr>
          <a:xfrm>
            <a:off x="4966447" y="2323731"/>
            <a:ext cx="3684702" cy="3577854"/>
          </a:xfrm>
          <a:prstGeom prst="rect">
            <a:avLst/>
          </a:prstGeom>
        </p:spPr>
      </p:pic>
      <p:sp>
        <p:nvSpPr>
          <p:cNvPr id="8" name="矩形 7"/>
          <p:cNvSpPr/>
          <p:nvPr/>
        </p:nvSpPr>
        <p:spPr>
          <a:xfrm>
            <a:off x="3836894" y="6194893"/>
            <a:ext cx="5190565" cy="276999"/>
          </a:xfrm>
          <a:prstGeom prst="rect">
            <a:avLst/>
          </a:prstGeom>
        </p:spPr>
        <p:txBody>
          <a:bodyPr wrap="square">
            <a:spAutoFit/>
          </a:bodyPr>
          <a:lstStyle/>
          <a:p>
            <a:r>
              <a:rPr lang="en-US" altLang="zh-TW" sz="1200" dirty="0"/>
              <a:t>https://www.slideshare.net/mnajem/malware-detection-with-multiple-features</a:t>
            </a:r>
            <a:endParaRPr lang="zh-TW" altLang="en-US" sz="1200" dirty="0"/>
          </a:p>
        </p:txBody>
      </p:sp>
    </p:spTree>
    <p:extLst>
      <p:ext uri="{BB962C8B-B14F-4D97-AF65-F5344CB8AC3E}">
        <p14:creationId xmlns:p14="http://schemas.microsoft.com/office/powerpoint/2010/main" val="2347071313"/>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21195</TotalTime>
  <Words>6989</Words>
  <Application>Microsoft Office PowerPoint</Application>
  <PresentationFormat>如螢幕大小 (4:3)</PresentationFormat>
  <Paragraphs>1256</Paragraphs>
  <Slides>93</Slides>
  <Notes>6</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93</vt:i4>
      </vt:variant>
    </vt:vector>
  </HeadingPairs>
  <TitlesOfParts>
    <vt:vector size="106" baseType="lpstr">
      <vt:lpstr>AR PL KaitiM GB</vt:lpstr>
      <vt:lpstr>DejaVu Sans</vt:lpstr>
      <vt:lpstr>SimSun</vt:lpstr>
      <vt:lpstr>華康中明體(P)</vt:lpstr>
      <vt:lpstr>新細明體</vt:lpstr>
      <vt:lpstr>標楷體</vt:lpstr>
      <vt:lpstr>Arial</vt:lpstr>
      <vt:lpstr>Calibri</vt:lpstr>
      <vt:lpstr>Calibri Light</vt:lpstr>
      <vt:lpstr>Showcard Gothic</vt:lpstr>
      <vt:lpstr>Times New Roman</vt:lpstr>
      <vt:lpstr>Wingdings</vt:lpstr>
      <vt:lpstr>Office 佈景主題</vt:lpstr>
      <vt:lpstr>LINUX ELF 執行檔分析</vt:lpstr>
      <vt:lpstr>Program(程式) vs process(行程)</vt:lpstr>
      <vt:lpstr>PowerPoint 簡報</vt:lpstr>
      <vt:lpstr>各種檔案類型</vt:lpstr>
      <vt:lpstr>PowerPoint 簡報</vt:lpstr>
      <vt:lpstr>ELF Executable and Linking Format</vt:lpstr>
      <vt:lpstr>ELF Object Files</vt:lpstr>
      <vt:lpstr>Relocatable file 　　　　《可重定位的目的檔》</vt:lpstr>
      <vt:lpstr>Shared object file 　　　　　　《可被共用的目的檔》</vt:lpstr>
      <vt:lpstr>Executable file(可執行檔)</vt:lpstr>
      <vt:lpstr>PowerPoint 簡報</vt:lpstr>
      <vt:lpstr>File layout</vt:lpstr>
      <vt:lpstr>Relocatable file 《可重定位的目的檔》</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t/6g4g4bj6ck611o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你可以自己不斷補充…..</vt:lpstr>
      <vt:lpstr>strings http://blog.csdn.net/trochiluses/article/details/29425337</vt:lpstr>
      <vt:lpstr>如何知道一個ELF檔案使用哪個連接器和哪個對應版本的glibc呢？</vt:lpstr>
      <vt:lpstr>t/6g4g4bj6ck611o</vt:lpstr>
      <vt:lpstr>Program(程式) vs process(行程)</vt:lpstr>
      <vt:lpstr>你開啟一個terminal 輸入ls -al指令</vt:lpstr>
      <vt:lpstr>PowerPoint 簡報</vt:lpstr>
      <vt:lpstr>How a Process Start? </vt:lpstr>
      <vt:lpstr>PowerPoint 簡報</vt:lpstr>
      <vt:lpstr>PowerPoint 簡報</vt:lpstr>
      <vt:lpstr>ELF 執行檔的載入處理過程load_elf_binary()</vt:lpstr>
      <vt:lpstr>PowerPoint 簡報</vt:lpstr>
      <vt:lpstr>PowerPoint 簡報</vt:lpstr>
      <vt:lpstr>Portable Executable/PE+</vt:lpstr>
      <vt:lpstr>PowerPoint 簡報</vt:lpstr>
      <vt:lpstr>PowerPoint 簡報</vt:lpstr>
      <vt:lpstr>PowerPoint 簡報</vt:lpstr>
      <vt:lpstr>使用pefile分析</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編譯組譯與執行檔</dc:title>
  <dc:creator>ksu</dc:creator>
  <cp:lastModifiedBy>ksu</cp:lastModifiedBy>
  <cp:revision>185</cp:revision>
  <dcterms:created xsi:type="dcterms:W3CDTF">2017-06-08T01:20:02Z</dcterms:created>
  <dcterms:modified xsi:type="dcterms:W3CDTF">2017-07-21T22:44:14Z</dcterms:modified>
</cp:coreProperties>
</file>